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61" r:id="rId8"/>
    <p:sldId id="262" r:id="rId9"/>
    <p:sldId id="263" r:id="rId10"/>
    <p:sldId id="264" r:id="rId11"/>
    <p:sldId id="265" r:id="rId12"/>
    <p:sldId id="267" r:id="rId13"/>
    <p:sldId id="268" r:id="rId14"/>
    <p:sldId id="270" r:id="rId15"/>
    <p:sldId id="274" r:id="rId16"/>
    <p:sldId id="275" r:id="rId17"/>
    <p:sldId id="276" r:id="rId18"/>
    <p:sldId id="277" r:id="rId19"/>
    <p:sldId id="278" r:id="rId20"/>
    <p:sldId id="279" r:id="rId21"/>
    <p:sldId id="280" r:id="rId22"/>
    <p:sldId id="269" r:id="rId23"/>
    <p:sldId id="271" r:id="rId24"/>
    <p:sldId id="272" r:id="rId25"/>
    <p:sldId id="273" r:id="rId26"/>
    <p:sldId id="281" r:id="rId27"/>
    <p:sldId id="282" r:id="rId28"/>
    <p:sldId id="284" r:id="rId29"/>
    <p:sldId id="2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94660"/>
  </p:normalViewPr>
  <p:slideViewPr>
    <p:cSldViewPr>
      <p:cViewPr varScale="1">
        <p:scale>
          <a:sx n="111" d="100"/>
          <a:sy n="111" d="100"/>
        </p:scale>
        <p:origin x="-16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00086E-BCCF-40F4-9E96-713ECA4470B0}"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20796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0086E-BCCF-40F4-9E96-713ECA4470B0}"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2029582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0086E-BCCF-40F4-9E96-713ECA4470B0}"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2802260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0086E-BCCF-40F4-9E96-713ECA4470B0}"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356768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00086E-BCCF-40F4-9E96-713ECA4470B0}"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41360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00086E-BCCF-40F4-9E96-713ECA4470B0}" type="datetimeFigureOut">
              <a:rPr lang="en-US" smtClean="0"/>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321640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00086E-BCCF-40F4-9E96-713ECA4470B0}" type="datetimeFigureOut">
              <a:rPr lang="en-US" smtClean="0"/>
              <a:t>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345751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00086E-BCCF-40F4-9E96-713ECA4470B0}" type="datetimeFigureOut">
              <a:rPr lang="en-US" smtClean="0"/>
              <a:t>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84432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0086E-BCCF-40F4-9E96-713ECA4470B0}" type="datetimeFigureOut">
              <a:rPr lang="en-US" smtClean="0"/>
              <a:t>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110885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00086E-BCCF-40F4-9E96-713ECA4470B0}" type="datetimeFigureOut">
              <a:rPr lang="en-US" smtClean="0"/>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248045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00086E-BCCF-40F4-9E96-713ECA4470B0}" type="datetimeFigureOut">
              <a:rPr lang="en-US" smtClean="0"/>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DC96D-AA98-4B87-94BF-987B52360E0E}" type="slidenum">
              <a:rPr lang="en-US" smtClean="0"/>
              <a:t>‹#›</a:t>
            </a:fld>
            <a:endParaRPr lang="en-US"/>
          </a:p>
        </p:txBody>
      </p:sp>
    </p:spTree>
    <p:extLst>
      <p:ext uri="{BB962C8B-B14F-4D97-AF65-F5344CB8AC3E}">
        <p14:creationId xmlns:p14="http://schemas.microsoft.com/office/powerpoint/2010/main" val="371307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0086E-BCCF-40F4-9E96-713ECA4470B0}" type="datetimeFigureOut">
              <a:rPr lang="en-US" smtClean="0"/>
              <a:t>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DC96D-AA98-4B87-94BF-987B52360E0E}" type="slidenum">
              <a:rPr lang="en-US" smtClean="0"/>
              <a:t>‹#›</a:t>
            </a:fld>
            <a:endParaRPr lang="en-US"/>
          </a:p>
        </p:txBody>
      </p:sp>
    </p:spTree>
    <p:extLst>
      <p:ext uri="{BB962C8B-B14F-4D97-AF65-F5344CB8AC3E}">
        <p14:creationId xmlns:p14="http://schemas.microsoft.com/office/powerpoint/2010/main" val="162139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blueletterbible.org/Bible.cfm?b=Eze&amp;c=33&amp;t=KJ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1"/>
            <a:ext cx="7772400" cy="990600"/>
          </a:xfrm>
        </p:spPr>
        <p:txBody>
          <a:bodyPr/>
          <a:lstStyle/>
          <a:p>
            <a:r>
              <a:rPr lang="en-US" b="1" u="sng" dirty="0" smtClean="0"/>
              <a:t>Welcome to our Services</a:t>
            </a:r>
            <a:endParaRPr lang="en-US" dirty="0"/>
          </a:p>
        </p:txBody>
      </p:sp>
      <p:sp>
        <p:nvSpPr>
          <p:cNvPr id="3" name="Subtitle 2"/>
          <p:cNvSpPr>
            <a:spLocks noGrp="1"/>
          </p:cNvSpPr>
          <p:nvPr>
            <p:ph type="subTitle" idx="1"/>
          </p:nvPr>
        </p:nvSpPr>
        <p:spPr>
          <a:xfrm>
            <a:off x="1333500" y="4724400"/>
            <a:ext cx="6400800" cy="1676400"/>
          </a:xfrm>
        </p:spPr>
        <p:txBody>
          <a:bodyPr>
            <a:normAutofit fontScale="85000" lnSpcReduction="10000"/>
          </a:bodyPr>
          <a:lstStyle/>
          <a:p>
            <a:r>
              <a:rPr lang="en-US" b="1" dirty="0" smtClean="0">
                <a:solidFill>
                  <a:srgbClr val="0000FF"/>
                </a:solidFill>
              </a:rPr>
              <a:t>Members are always Appreciated </a:t>
            </a:r>
          </a:p>
          <a:p>
            <a:endParaRPr lang="en-US" dirty="0" smtClean="0">
              <a:solidFill>
                <a:srgbClr val="0000FF"/>
              </a:solidFill>
            </a:endParaRPr>
          </a:p>
          <a:p>
            <a:r>
              <a:rPr lang="en-US" dirty="0" smtClean="0">
                <a:solidFill>
                  <a:srgbClr val="FF0000"/>
                </a:solidFill>
              </a:rPr>
              <a:t>         </a:t>
            </a:r>
            <a:r>
              <a:rPr lang="en-US" b="1" dirty="0" smtClean="0">
                <a:solidFill>
                  <a:srgbClr val="FF0000"/>
                </a:solidFill>
              </a:rPr>
              <a:t>Visitors are always Honored Guests</a:t>
            </a:r>
          </a:p>
          <a:p>
            <a:endParaRPr lang="en-US" dirty="0">
              <a:solidFill>
                <a:schemeClr val="tx1"/>
              </a:solidFill>
            </a:endParaRPr>
          </a:p>
        </p:txBody>
      </p:sp>
      <p:pic>
        <p:nvPicPr>
          <p:cNvPr id="5" name="Picture 2" descr="C:\Users\Gavin\AppData\Local\Microsoft\Windows\Temporary Internet Files\Content.IE5\FIF74RSZ\MC9000711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1447800" y="1676400"/>
            <a:ext cx="62484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535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839200" cy="4876800"/>
          </a:xfrm>
        </p:spPr>
        <p:txBody>
          <a:bodyPr/>
          <a:lstStyle/>
          <a:p>
            <a:r>
              <a:rPr lang="en-US" b="1" dirty="0" smtClean="0">
                <a:solidFill>
                  <a:srgbClr val="C00000"/>
                </a:solidFill>
              </a:rPr>
              <a:t>Let’s Read </a:t>
            </a:r>
            <a:r>
              <a:rPr lang="en-US" b="1" u="sng" dirty="0" smtClean="0"/>
              <a:t>Ezekiel 2:1-10  </a:t>
            </a:r>
            <a:r>
              <a:rPr lang="en-US" b="1" dirty="0" smtClean="0"/>
              <a:t>together and see the charge of God to Ezekiel.</a:t>
            </a:r>
          </a:p>
          <a:p>
            <a:endParaRPr lang="en-US" b="1" dirty="0"/>
          </a:p>
          <a:p>
            <a:r>
              <a:rPr lang="en-US" b="1" dirty="0" smtClean="0"/>
              <a:t>He is sent to a rebellious nation of people – Israel</a:t>
            </a:r>
          </a:p>
          <a:p>
            <a:endParaRPr lang="en-US" b="1" dirty="0"/>
          </a:p>
          <a:p>
            <a:r>
              <a:rPr lang="en-US" b="1" u="sng" dirty="0" smtClean="0"/>
              <a:t>Chapter 3:17-21 </a:t>
            </a:r>
            <a:r>
              <a:rPr lang="en-US" b="1" dirty="0" smtClean="0"/>
              <a:t>– He is told that he has been set as a “watchman” for the first time and then again in our text of </a:t>
            </a:r>
            <a:r>
              <a:rPr lang="en-US" b="1" u="sng" dirty="0" smtClean="0"/>
              <a:t>33:2-9</a:t>
            </a:r>
            <a:endParaRPr lang="en-US" b="1" u="sng" dirty="0"/>
          </a:p>
        </p:txBody>
      </p:sp>
    </p:spTree>
    <p:extLst>
      <p:ext uri="{BB962C8B-B14F-4D97-AF65-F5344CB8AC3E}">
        <p14:creationId xmlns:p14="http://schemas.microsoft.com/office/powerpoint/2010/main" val="2768801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76200" y="1295400"/>
            <a:ext cx="8915400" cy="5410200"/>
          </a:xfrm>
        </p:spPr>
        <p:txBody>
          <a:bodyPr>
            <a:normAutofit lnSpcReduction="10000"/>
          </a:bodyPr>
          <a:lstStyle/>
          <a:p>
            <a:pPr lvl="0"/>
            <a:r>
              <a:rPr lang="en-US" sz="2000" dirty="0" err="1">
                <a:solidFill>
                  <a:srgbClr val="3333FF"/>
                </a:solidFill>
              </a:rPr>
              <a:t>Eze</a:t>
            </a:r>
            <a:r>
              <a:rPr lang="en-US" sz="2000" dirty="0">
                <a:solidFill>
                  <a:srgbClr val="3333FF"/>
                </a:solidFill>
              </a:rPr>
              <a:t> 33:2 </a:t>
            </a:r>
            <a:r>
              <a:rPr lang="en-US" sz="2000" dirty="0">
                <a:solidFill>
                  <a:prstClr val="black"/>
                </a:solidFill>
              </a:rPr>
              <a:t>“Son of man, speak to the children of thy people, and say unto them, When I bring the sword upon a land, if the people of the land take a man of their coasts, and set him for their watchman: </a:t>
            </a:r>
            <a:r>
              <a:rPr lang="en-US" sz="2000" dirty="0" err="1">
                <a:solidFill>
                  <a:prstClr val="black"/>
                </a:solidFill>
                <a:hlinkClick r:id="rId2"/>
              </a:rPr>
              <a:t>Eze</a:t>
            </a:r>
            <a:r>
              <a:rPr lang="en-US" sz="2000" dirty="0">
                <a:solidFill>
                  <a:prstClr val="black"/>
                </a:solidFill>
                <a:hlinkClick r:id="rId2"/>
              </a:rPr>
              <a:t> 33:3</a:t>
            </a:r>
            <a:r>
              <a:rPr lang="en-US" sz="2000" dirty="0">
                <a:solidFill>
                  <a:prstClr val="black"/>
                </a:solidFill>
              </a:rPr>
              <a:t>   If when he </a:t>
            </a:r>
            <a:r>
              <a:rPr lang="en-US" sz="2000" dirty="0" err="1">
                <a:solidFill>
                  <a:prstClr val="black"/>
                </a:solidFill>
              </a:rPr>
              <a:t>seeth</a:t>
            </a:r>
            <a:r>
              <a:rPr lang="en-US" sz="2000" dirty="0">
                <a:solidFill>
                  <a:prstClr val="black"/>
                </a:solidFill>
              </a:rPr>
              <a:t> the sword come upon the land, he blow the trumpet, and warn the people; </a:t>
            </a:r>
            <a:br>
              <a:rPr lang="en-US" sz="2000" dirty="0">
                <a:solidFill>
                  <a:prstClr val="black"/>
                </a:solidFill>
              </a:rPr>
            </a:br>
            <a:r>
              <a:rPr lang="en-US" sz="2000" dirty="0" err="1">
                <a:solidFill>
                  <a:prstClr val="black"/>
                </a:solidFill>
                <a:hlinkClick r:id="rId2"/>
              </a:rPr>
              <a:t>Eze</a:t>
            </a:r>
            <a:r>
              <a:rPr lang="en-US" sz="2000" dirty="0">
                <a:solidFill>
                  <a:prstClr val="black"/>
                </a:solidFill>
                <a:hlinkClick r:id="rId2"/>
              </a:rPr>
              <a:t> 33:4</a:t>
            </a:r>
            <a:r>
              <a:rPr lang="en-US" sz="2000" dirty="0">
                <a:solidFill>
                  <a:prstClr val="black"/>
                </a:solidFill>
              </a:rPr>
              <a:t>   Then whosoever </a:t>
            </a:r>
            <a:r>
              <a:rPr lang="en-US" sz="2000" dirty="0" err="1">
                <a:solidFill>
                  <a:prstClr val="black"/>
                </a:solidFill>
              </a:rPr>
              <a:t>heareth</a:t>
            </a:r>
            <a:r>
              <a:rPr lang="en-US" sz="2000" dirty="0">
                <a:solidFill>
                  <a:prstClr val="black"/>
                </a:solidFill>
              </a:rPr>
              <a:t> the sound of the trumpet, and </a:t>
            </a:r>
            <a:r>
              <a:rPr lang="en-US" sz="2000" dirty="0" err="1">
                <a:solidFill>
                  <a:prstClr val="black"/>
                </a:solidFill>
              </a:rPr>
              <a:t>taketh</a:t>
            </a:r>
            <a:r>
              <a:rPr lang="en-US" sz="2000" dirty="0">
                <a:solidFill>
                  <a:prstClr val="black"/>
                </a:solidFill>
              </a:rPr>
              <a:t> not warning; if the sword come, and take him away, his blood shall be upon his own head. </a:t>
            </a:r>
            <a:r>
              <a:rPr lang="en-US" sz="2000" dirty="0" err="1">
                <a:solidFill>
                  <a:prstClr val="black"/>
                </a:solidFill>
                <a:hlinkClick r:id="rId2"/>
              </a:rPr>
              <a:t>Eze</a:t>
            </a:r>
            <a:r>
              <a:rPr lang="en-US" sz="2000" dirty="0">
                <a:solidFill>
                  <a:prstClr val="black"/>
                </a:solidFill>
                <a:hlinkClick r:id="rId2"/>
              </a:rPr>
              <a:t> 33:5</a:t>
            </a:r>
            <a:r>
              <a:rPr lang="en-US" sz="2000" dirty="0">
                <a:solidFill>
                  <a:prstClr val="black"/>
                </a:solidFill>
              </a:rPr>
              <a:t>   He heard the sound of the trumpet, and took not warning; his blood shall be upon him. But he that </a:t>
            </a:r>
            <a:r>
              <a:rPr lang="en-US" sz="2000" dirty="0" err="1">
                <a:solidFill>
                  <a:prstClr val="black"/>
                </a:solidFill>
              </a:rPr>
              <a:t>taketh</a:t>
            </a:r>
            <a:r>
              <a:rPr lang="en-US" sz="2000" dirty="0">
                <a:solidFill>
                  <a:prstClr val="black"/>
                </a:solidFill>
              </a:rPr>
              <a:t> warning shall deliver his soul. </a:t>
            </a:r>
            <a:r>
              <a:rPr lang="en-US" sz="2000" dirty="0" err="1">
                <a:solidFill>
                  <a:prstClr val="black"/>
                </a:solidFill>
                <a:hlinkClick r:id="rId2"/>
              </a:rPr>
              <a:t>Eze</a:t>
            </a:r>
            <a:r>
              <a:rPr lang="en-US" sz="2000" dirty="0">
                <a:solidFill>
                  <a:prstClr val="black"/>
                </a:solidFill>
                <a:hlinkClick r:id="rId2"/>
              </a:rPr>
              <a:t> 33:6</a:t>
            </a:r>
            <a:r>
              <a:rPr lang="en-US" sz="2000" dirty="0">
                <a:solidFill>
                  <a:prstClr val="black"/>
                </a:solidFill>
              </a:rPr>
              <a:t>   But if the watchman see the sword come, and blow not the trumpet, and the people be not warned; if the sword come, and take [any] person from among them, he is taken away in his iniquity; but his blood will I require at the watchman's hand. </a:t>
            </a:r>
            <a:r>
              <a:rPr lang="en-US" sz="2000" dirty="0" err="1">
                <a:solidFill>
                  <a:prstClr val="black"/>
                </a:solidFill>
                <a:hlinkClick r:id="rId2"/>
              </a:rPr>
              <a:t>Eze</a:t>
            </a:r>
            <a:r>
              <a:rPr lang="en-US" sz="2000" dirty="0">
                <a:solidFill>
                  <a:prstClr val="black"/>
                </a:solidFill>
                <a:hlinkClick r:id="rId2"/>
              </a:rPr>
              <a:t> 33:7</a:t>
            </a:r>
            <a:r>
              <a:rPr lang="en-US" sz="2000" dirty="0">
                <a:solidFill>
                  <a:prstClr val="black"/>
                </a:solidFill>
              </a:rPr>
              <a:t> ¶ So thou, O son of man, I have set thee a watchman unto the house of Israel; therefore thou shalt hear the word at my mouth, and warn them from me. </a:t>
            </a:r>
            <a:r>
              <a:rPr lang="en-US" sz="2000" dirty="0" err="1">
                <a:solidFill>
                  <a:prstClr val="black"/>
                </a:solidFill>
                <a:hlinkClick r:id="rId2"/>
              </a:rPr>
              <a:t>Eze</a:t>
            </a:r>
            <a:r>
              <a:rPr lang="en-US" sz="2000" dirty="0">
                <a:solidFill>
                  <a:prstClr val="black"/>
                </a:solidFill>
                <a:hlinkClick r:id="rId2"/>
              </a:rPr>
              <a:t> 33:8</a:t>
            </a:r>
            <a:r>
              <a:rPr lang="en-US" sz="2000" dirty="0">
                <a:solidFill>
                  <a:prstClr val="black"/>
                </a:solidFill>
              </a:rPr>
              <a:t>   When I say unto the wicked, O wicked [man], thou shalt surely die; if thou dost not speak to warn the wicked from his way, that wicked [man] shall die in his iniquity; but his blood will I require at </a:t>
            </a:r>
            <a:r>
              <a:rPr lang="en-US" sz="2000" dirty="0" err="1">
                <a:solidFill>
                  <a:prstClr val="black"/>
                </a:solidFill>
              </a:rPr>
              <a:t>thine</a:t>
            </a:r>
            <a:r>
              <a:rPr lang="en-US" sz="2000" dirty="0">
                <a:solidFill>
                  <a:prstClr val="black"/>
                </a:solidFill>
              </a:rPr>
              <a:t> hand. </a:t>
            </a:r>
            <a:r>
              <a:rPr lang="en-US" sz="2000" dirty="0" err="1">
                <a:solidFill>
                  <a:prstClr val="black"/>
                </a:solidFill>
                <a:hlinkClick r:id="rId2"/>
              </a:rPr>
              <a:t>Eze</a:t>
            </a:r>
            <a:r>
              <a:rPr lang="en-US" sz="2000" dirty="0">
                <a:solidFill>
                  <a:prstClr val="black"/>
                </a:solidFill>
                <a:hlinkClick r:id="rId2"/>
              </a:rPr>
              <a:t> 33:9</a:t>
            </a:r>
            <a:r>
              <a:rPr lang="en-US" sz="2000" dirty="0">
                <a:solidFill>
                  <a:prstClr val="black"/>
                </a:solidFill>
              </a:rPr>
              <a:t>   Nevertheless, if thou warn the wicked of his way to turn from it; if he do not turn from his way, he shall die in his iniquity; but thou hast delivered thy soul.</a:t>
            </a:r>
          </a:p>
          <a:p>
            <a:endParaRPr lang="en-US" dirty="0"/>
          </a:p>
        </p:txBody>
      </p:sp>
    </p:spTree>
    <p:extLst>
      <p:ext uri="{BB962C8B-B14F-4D97-AF65-F5344CB8AC3E}">
        <p14:creationId xmlns:p14="http://schemas.microsoft.com/office/powerpoint/2010/main" val="3111178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295400"/>
            <a:ext cx="8839200" cy="5334000"/>
          </a:xfrm>
        </p:spPr>
        <p:txBody>
          <a:bodyPr>
            <a:normAutofit fontScale="92500" lnSpcReduction="10000"/>
          </a:bodyPr>
          <a:lstStyle/>
          <a:p>
            <a:r>
              <a:rPr lang="en-US" b="1" dirty="0">
                <a:solidFill>
                  <a:srgbClr val="3333FF"/>
                </a:solidFill>
              </a:rPr>
              <a:t>First a general principle is stated. </a:t>
            </a:r>
            <a:endParaRPr lang="en-US" b="1" dirty="0" smtClean="0">
              <a:solidFill>
                <a:srgbClr val="3333FF"/>
              </a:solidFill>
            </a:endParaRPr>
          </a:p>
          <a:p>
            <a:r>
              <a:rPr lang="en-US" b="1" dirty="0" smtClean="0"/>
              <a:t>The </a:t>
            </a:r>
            <a:r>
              <a:rPr lang="en-US" b="1" dirty="0"/>
              <a:t>setting of watchmen to watch for the enemy was a common occurrence. Every border would have its watchtowers, every city its watchmen. And, as soon as an enemy was seen to be approaching, the long curved horns the watchmen carried would be sounded as a warning to the people, and would go on being sounded until they were sure that the people had heard. </a:t>
            </a:r>
            <a:endParaRPr lang="en-US" b="1" dirty="0" smtClean="0"/>
          </a:p>
          <a:p>
            <a:r>
              <a:rPr lang="en-US" b="1" dirty="0"/>
              <a:t>This gave those in the fields the opportunity to flee within the walled cities for refuge, and enabled the defending troops to ready themselves. </a:t>
            </a:r>
            <a:endParaRPr lang="en-US" dirty="0"/>
          </a:p>
        </p:txBody>
      </p:sp>
    </p:spTree>
    <p:extLst>
      <p:ext uri="{BB962C8B-B14F-4D97-AF65-F5344CB8AC3E}">
        <p14:creationId xmlns:p14="http://schemas.microsoft.com/office/powerpoint/2010/main" val="79376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839200" cy="5029200"/>
          </a:xfrm>
        </p:spPr>
        <p:txBody>
          <a:bodyPr>
            <a:normAutofit fontScale="92500"/>
          </a:bodyPr>
          <a:lstStyle/>
          <a:p>
            <a:r>
              <a:rPr lang="en-US" b="1" dirty="0"/>
              <a:t>The responsibility was a great one, and they would use men with sharp eyes. </a:t>
            </a:r>
            <a:endParaRPr lang="en-US" b="1" dirty="0" smtClean="0"/>
          </a:p>
          <a:p>
            <a:r>
              <a:rPr lang="en-US" b="1" dirty="0" smtClean="0"/>
              <a:t>The </a:t>
            </a:r>
            <a:r>
              <a:rPr lang="en-US" b="1" dirty="0"/>
              <a:t>safety of </a:t>
            </a:r>
            <a:r>
              <a:rPr lang="en-US" b="1" dirty="0" smtClean="0"/>
              <a:t>the </a:t>
            </a:r>
            <a:r>
              <a:rPr lang="en-US" b="1" dirty="0"/>
              <a:t>people would depend on their early warning</a:t>
            </a:r>
            <a:r>
              <a:rPr lang="en-US" b="1" dirty="0" smtClean="0"/>
              <a:t>.</a:t>
            </a:r>
          </a:p>
          <a:p>
            <a:endParaRPr lang="en-US" b="1" dirty="0" smtClean="0"/>
          </a:p>
          <a:p>
            <a:r>
              <a:rPr lang="en-US" b="1" dirty="0" smtClean="0"/>
              <a:t> </a:t>
            </a:r>
            <a:r>
              <a:rPr lang="en-US" b="1" dirty="0">
                <a:solidFill>
                  <a:srgbClr val="3333FF"/>
                </a:solidFill>
              </a:rPr>
              <a:t>But </a:t>
            </a:r>
            <a:r>
              <a:rPr lang="en-US" b="1" u="sng" dirty="0">
                <a:solidFill>
                  <a:srgbClr val="3333FF"/>
                </a:solidFill>
              </a:rPr>
              <a:t>once they had given their warning their task was done.</a:t>
            </a:r>
            <a:r>
              <a:rPr lang="en-US" b="1" dirty="0">
                <a:solidFill>
                  <a:srgbClr val="3333FF"/>
                </a:solidFill>
              </a:rPr>
              <a:t> </a:t>
            </a:r>
            <a:r>
              <a:rPr lang="en-US" b="1" dirty="0"/>
              <a:t>It was then up to others to take notice of the warning and implement what was necessary for deliverance, and for those in the fields to seek refuge. </a:t>
            </a:r>
            <a:r>
              <a:rPr lang="en-US" b="1" dirty="0" smtClean="0"/>
              <a:t> </a:t>
            </a:r>
            <a:r>
              <a:rPr lang="en-US" b="1" u="sng" dirty="0" smtClean="0">
                <a:solidFill>
                  <a:srgbClr val="C00000"/>
                </a:solidFill>
              </a:rPr>
              <a:t>However – the warning must be given.</a:t>
            </a:r>
            <a:endParaRPr lang="en-US" u="sng" dirty="0">
              <a:solidFill>
                <a:srgbClr val="C00000"/>
              </a:solidFill>
            </a:endParaRPr>
          </a:p>
        </p:txBody>
      </p:sp>
    </p:spTree>
    <p:extLst>
      <p:ext uri="{BB962C8B-B14F-4D97-AF65-F5344CB8AC3E}">
        <p14:creationId xmlns:p14="http://schemas.microsoft.com/office/powerpoint/2010/main" val="227178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839200" cy="4953000"/>
          </a:xfrm>
        </p:spPr>
        <p:txBody>
          <a:bodyPr>
            <a:normAutofit lnSpcReduction="10000"/>
          </a:bodyPr>
          <a:lstStyle/>
          <a:p>
            <a:r>
              <a:rPr lang="en-US" b="1" dirty="0"/>
              <a:t>Any failure then would not be the responsibility of the watchman, but of those who heard the warning. </a:t>
            </a:r>
            <a:endParaRPr lang="en-US" b="1" dirty="0" smtClean="0"/>
          </a:p>
          <a:p>
            <a:r>
              <a:rPr lang="en-US" b="1" dirty="0">
                <a:solidFill>
                  <a:srgbClr val="3333FF"/>
                </a:solidFill>
              </a:rPr>
              <a:t>But if the watchman saw the enemy coming and did not give warning, then their blood would rest on him. He would have failed in his duty and would be to blame for all that followed. </a:t>
            </a:r>
            <a:endParaRPr lang="en-US" dirty="0" smtClean="0">
              <a:solidFill>
                <a:srgbClr val="3333FF"/>
              </a:solidFill>
              <a:effectLst/>
            </a:endParaRPr>
          </a:p>
          <a:p>
            <a:r>
              <a:rPr lang="en-US" b="1" u="sng" dirty="0">
                <a:solidFill>
                  <a:srgbClr val="C00000"/>
                </a:solidFill>
              </a:rPr>
              <a:t>It was an awesome responsibility</a:t>
            </a:r>
            <a:r>
              <a:rPr lang="en-US" b="1" dirty="0">
                <a:solidFill>
                  <a:srgbClr val="C00000"/>
                </a:solidFill>
              </a:rPr>
              <a:t>. They would be blood guilty in the eyes of the relatives of the dead, and in the eyes of God. </a:t>
            </a:r>
            <a:endParaRPr lang="en-US" dirty="0" smtClean="0">
              <a:solidFill>
                <a:srgbClr val="C00000"/>
              </a:solidFill>
              <a:effectLst/>
            </a:endParaRPr>
          </a:p>
          <a:p>
            <a:endParaRPr lang="en-US" dirty="0"/>
          </a:p>
        </p:txBody>
      </p:sp>
    </p:spTree>
    <p:extLst>
      <p:ext uri="{BB962C8B-B14F-4D97-AF65-F5344CB8AC3E}">
        <p14:creationId xmlns:p14="http://schemas.microsoft.com/office/powerpoint/2010/main" val="75489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WE ARE “WATCHMEN”!</a:t>
            </a:r>
            <a:endParaRPr lang="en-US" dirty="0"/>
          </a:p>
        </p:txBody>
      </p:sp>
      <p:sp>
        <p:nvSpPr>
          <p:cNvPr id="3" name="Content Placeholder 2"/>
          <p:cNvSpPr>
            <a:spLocks noGrp="1"/>
          </p:cNvSpPr>
          <p:nvPr>
            <p:ph idx="1"/>
          </p:nvPr>
        </p:nvSpPr>
        <p:spPr>
          <a:xfrm>
            <a:off x="152400" y="1295400"/>
            <a:ext cx="8839200" cy="5410200"/>
          </a:xfrm>
        </p:spPr>
        <p:txBody>
          <a:bodyPr>
            <a:normAutofit lnSpcReduction="10000"/>
          </a:bodyPr>
          <a:lstStyle/>
          <a:p>
            <a:r>
              <a:rPr lang="en-US" b="1" i="1" u="sng" dirty="0"/>
              <a:t>‘When I bring a sword on the land.’ </a:t>
            </a:r>
            <a:r>
              <a:rPr lang="en-US" b="1" dirty="0"/>
              <a:t>In a sense every invader is under the hand of Yahweh. </a:t>
            </a:r>
            <a:r>
              <a:rPr lang="en-US" b="1" dirty="0">
                <a:solidFill>
                  <a:srgbClr val="3333FF"/>
                </a:solidFill>
              </a:rPr>
              <a:t>Nothing happens without His say so</a:t>
            </a:r>
            <a:r>
              <a:rPr lang="en-US" b="1" dirty="0"/>
              <a:t>. But this also implies </a:t>
            </a:r>
            <a:r>
              <a:rPr lang="en-US" b="1" u="sng" dirty="0"/>
              <a:t>guilt on the part of the invaded nation.</a:t>
            </a:r>
            <a:r>
              <a:rPr lang="en-US" b="1" dirty="0"/>
              <a:t> </a:t>
            </a:r>
            <a:r>
              <a:rPr lang="en-US" b="1" dirty="0">
                <a:solidFill>
                  <a:srgbClr val="C00000"/>
                </a:solidFill>
              </a:rPr>
              <a:t>For some reason they are receiving punishment. </a:t>
            </a:r>
            <a:endParaRPr lang="en-US" b="1" dirty="0" smtClean="0">
              <a:solidFill>
                <a:srgbClr val="C00000"/>
              </a:solidFill>
            </a:endParaRPr>
          </a:p>
          <a:p>
            <a:r>
              <a:rPr lang="en-US" b="1" i="1" u="sng" dirty="0"/>
              <a:t>‘He is taken away in his iniquity.’ </a:t>
            </a:r>
            <a:r>
              <a:rPr lang="en-US" b="1" dirty="0"/>
              <a:t>The punishment is being exacted on this person. </a:t>
            </a:r>
            <a:r>
              <a:rPr lang="en-US" b="1" dirty="0">
                <a:solidFill>
                  <a:srgbClr val="C00000"/>
                </a:solidFill>
              </a:rPr>
              <a:t>But if it is the watchman’s fault, the watchman must also bear the blame.</a:t>
            </a:r>
            <a:r>
              <a:rPr lang="en-US" b="1" dirty="0"/>
              <a:t> </a:t>
            </a:r>
            <a:r>
              <a:rPr lang="en-US" b="1" dirty="0">
                <a:solidFill>
                  <a:srgbClr val="3333FF"/>
                </a:solidFill>
              </a:rPr>
              <a:t>This is a hint of the application to follow. </a:t>
            </a:r>
            <a:endParaRPr lang="en-US" dirty="0" smtClean="0">
              <a:solidFill>
                <a:srgbClr val="3333FF"/>
              </a:solidFill>
              <a:effectLst/>
            </a:endParaRPr>
          </a:p>
          <a:p>
            <a:endParaRPr lang="en-US" dirty="0"/>
          </a:p>
        </p:txBody>
      </p:sp>
    </p:spTree>
    <p:extLst>
      <p:ext uri="{BB962C8B-B14F-4D97-AF65-F5344CB8AC3E}">
        <p14:creationId xmlns:p14="http://schemas.microsoft.com/office/powerpoint/2010/main" val="183396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WE ARE “WATCHMEN”!</a:t>
            </a:r>
            <a:endParaRPr lang="en-US" dirty="0"/>
          </a:p>
        </p:txBody>
      </p:sp>
      <p:sp>
        <p:nvSpPr>
          <p:cNvPr id="3" name="Content Placeholder 2"/>
          <p:cNvSpPr>
            <a:spLocks noGrp="1"/>
          </p:cNvSpPr>
          <p:nvPr>
            <p:ph idx="1"/>
          </p:nvPr>
        </p:nvSpPr>
        <p:spPr>
          <a:xfrm>
            <a:off x="76200" y="1295400"/>
            <a:ext cx="8915400" cy="5334000"/>
          </a:xfrm>
        </p:spPr>
        <p:txBody>
          <a:bodyPr/>
          <a:lstStyle/>
          <a:p>
            <a:r>
              <a:rPr lang="en-US" b="1" dirty="0"/>
              <a:t>Note that in the </a:t>
            </a:r>
            <a:r>
              <a:rPr lang="en-US" b="1" dirty="0" smtClean="0"/>
              <a:t>illustration - </a:t>
            </a:r>
            <a:r>
              <a:rPr lang="en-US" b="1" dirty="0"/>
              <a:t>God has spoken of a land against which He has ‘brought the sword’, therefore </a:t>
            </a:r>
            <a:r>
              <a:rPr lang="en-US" b="1" u="sng" dirty="0"/>
              <a:t>it is a blameworthy land and its people sinful.</a:t>
            </a:r>
            <a:r>
              <a:rPr lang="en-US" b="1" dirty="0"/>
              <a:t> </a:t>
            </a:r>
            <a:endParaRPr lang="en-US" b="1" dirty="0" smtClean="0"/>
          </a:p>
          <a:p>
            <a:r>
              <a:rPr lang="en-US" b="1" dirty="0" smtClean="0">
                <a:solidFill>
                  <a:srgbClr val="3333FF"/>
                </a:solidFill>
              </a:rPr>
              <a:t>But </a:t>
            </a:r>
            <a:r>
              <a:rPr lang="en-US" b="1" dirty="0">
                <a:solidFill>
                  <a:srgbClr val="3333FF"/>
                </a:solidFill>
              </a:rPr>
              <a:t>they might have been spared if the watchman had done his duty. </a:t>
            </a:r>
            <a:endParaRPr lang="en-US" b="1" dirty="0" smtClean="0">
              <a:solidFill>
                <a:srgbClr val="3333FF"/>
              </a:solidFill>
            </a:endParaRPr>
          </a:p>
          <a:p>
            <a:r>
              <a:rPr lang="en-US" b="1" u="sng" dirty="0" smtClean="0">
                <a:solidFill>
                  <a:srgbClr val="FF0000"/>
                </a:solidFill>
              </a:rPr>
              <a:t>Thus </a:t>
            </a:r>
            <a:r>
              <a:rPr lang="en-US" b="1" u="sng" dirty="0">
                <a:solidFill>
                  <a:srgbClr val="FF0000"/>
                </a:solidFill>
              </a:rPr>
              <a:t>we are prepared for the fact that a watchman of Yahweh is to be looked for</a:t>
            </a:r>
            <a:r>
              <a:rPr lang="en-US" b="1" dirty="0">
                <a:solidFill>
                  <a:srgbClr val="FF0000"/>
                </a:solidFill>
              </a:rPr>
              <a:t>, to turn men to repentance so that they may escape punishment. </a:t>
            </a:r>
            <a:endParaRPr lang="en-US" dirty="0" smtClean="0">
              <a:solidFill>
                <a:srgbClr val="FF0000"/>
              </a:solidFill>
              <a:effectLst/>
            </a:endParaRPr>
          </a:p>
          <a:p>
            <a:endParaRPr lang="en-US" dirty="0"/>
          </a:p>
        </p:txBody>
      </p:sp>
    </p:spTree>
    <p:extLst>
      <p:ext uri="{BB962C8B-B14F-4D97-AF65-F5344CB8AC3E}">
        <p14:creationId xmlns:p14="http://schemas.microsoft.com/office/powerpoint/2010/main" val="194593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WE ARE “WATCHMEN”!</a:t>
            </a:r>
            <a:endParaRPr lang="en-US" dirty="0"/>
          </a:p>
        </p:txBody>
      </p:sp>
      <p:sp>
        <p:nvSpPr>
          <p:cNvPr id="3" name="Content Placeholder 2"/>
          <p:cNvSpPr>
            <a:spLocks noGrp="1"/>
          </p:cNvSpPr>
          <p:nvPr>
            <p:ph idx="1"/>
          </p:nvPr>
        </p:nvSpPr>
        <p:spPr>
          <a:xfrm>
            <a:off x="152400" y="1295400"/>
            <a:ext cx="8763000" cy="5334000"/>
          </a:xfrm>
        </p:spPr>
        <p:txBody>
          <a:bodyPr>
            <a:normAutofit fontScale="85000" lnSpcReduction="10000"/>
          </a:bodyPr>
          <a:lstStyle/>
          <a:p>
            <a:r>
              <a:rPr lang="en-US" i="1" dirty="0"/>
              <a:t>Ezekiel is reminded that he is God’s chosen watchman, appointed to watch on behalf of Israel on whom the sword has been brought. </a:t>
            </a:r>
            <a:endParaRPr lang="en-US" i="1" dirty="0" smtClean="0"/>
          </a:p>
          <a:p>
            <a:r>
              <a:rPr lang="en-US" i="1" dirty="0" smtClean="0"/>
              <a:t>Now </a:t>
            </a:r>
            <a:r>
              <a:rPr lang="en-US" i="1" dirty="0"/>
              <a:t>he must speak and give warning, for unless they repent, the sword will also come on Israel in exile. Indeed to the exiles God is saying, ‘O wicked man, you will surely die.’ It is now up to Ezekiel to warn them and call them to repentance, to a change of heart and mind, with the aim of turning them from their present way. </a:t>
            </a:r>
            <a:endParaRPr lang="en-US" i="1" dirty="0" smtClean="0"/>
          </a:p>
          <a:p>
            <a:r>
              <a:rPr lang="en-US" i="1" dirty="0" smtClean="0"/>
              <a:t>And </a:t>
            </a:r>
            <a:r>
              <a:rPr lang="en-US" i="1" dirty="0"/>
              <a:t>if he does not do so their blood will be on his hands and God will require it of him. </a:t>
            </a:r>
            <a:endParaRPr lang="en-US" i="1" dirty="0" smtClean="0"/>
          </a:p>
          <a:p>
            <a:r>
              <a:rPr lang="en-US" i="1" dirty="0" smtClean="0"/>
              <a:t>Note </a:t>
            </a:r>
            <a:r>
              <a:rPr lang="en-US" i="1" dirty="0"/>
              <a:t>that the call is to each individual. There is individual responsibility, and Ezekiel is responsible for each individual. </a:t>
            </a:r>
            <a:endParaRPr lang="en-US" dirty="0"/>
          </a:p>
          <a:p>
            <a:endParaRPr lang="en-US" dirty="0"/>
          </a:p>
        </p:txBody>
      </p:sp>
    </p:spTree>
    <p:extLst>
      <p:ext uri="{BB962C8B-B14F-4D97-AF65-F5344CB8AC3E}">
        <p14:creationId xmlns:p14="http://schemas.microsoft.com/office/powerpoint/2010/main" val="250362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endParaRPr lang="en-US" dirty="0"/>
          </a:p>
        </p:txBody>
      </p:sp>
      <p:sp>
        <p:nvSpPr>
          <p:cNvPr id="3" name="Content Placeholder 2"/>
          <p:cNvSpPr>
            <a:spLocks noGrp="1"/>
          </p:cNvSpPr>
          <p:nvPr>
            <p:ph idx="1"/>
          </p:nvPr>
        </p:nvSpPr>
        <p:spPr>
          <a:xfrm>
            <a:off x="152400" y="1219200"/>
            <a:ext cx="8839200" cy="5334000"/>
          </a:xfrm>
        </p:spPr>
        <p:txBody>
          <a:bodyPr/>
          <a:lstStyle/>
          <a:p>
            <a:r>
              <a:rPr lang="en-US" b="1" dirty="0">
                <a:solidFill>
                  <a:srgbClr val="3333FF"/>
                </a:solidFill>
              </a:rPr>
              <a:t>The same is true for all Christians. </a:t>
            </a:r>
            <a:endParaRPr lang="en-US" b="1" dirty="0" smtClean="0">
              <a:solidFill>
                <a:srgbClr val="3333FF"/>
              </a:solidFill>
            </a:endParaRPr>
          </a:p>
          <a:p>
            <a:r>
              <a:rPr lang="en-US" b="1" dirty="0" smtClean="0">
                <a:solidFill>
                  <a:srgbClr val="3333FF"/>
                </a:solidFill>
              </a:rPr>
              <a:t>We are “watchmen” in the Church.</a:t>
            </a:r>
          </a:p>
          <a:p>
            <a:r>
              <a:rPr lang="en-US" b="1" dirty="0" smtClean="0"/>
              <a:t>We </a:t>
            </a:r>
            <a:r>
              <a:rPr lang="en-US" b="1" dirty="0"/>
              <a:t>have been made watchmen for the world. </a:t>
            </a:r>
            <a:endParaRPr lang="en-US" b="1" dirty="0" smtClean="0"/>
          </a:p>
          <a:p>
            <a:r>
              <a:rPr lang="en-US" b="1" dirty="0" smtClean="0"/>
              <a:t>We </a:t>
            </a:r>
            <a:r>
              <a:rPr lang="en-US" b="1" dirty="0"/>
              <a:t>know His truth and the judgments that will come on men</a:t>
            </a:r>
            <a:r>
              <a:rPr lang="en-US" b="1" dirty="0" smtClean="0"/>
              <a:t>.</a:t>
            </a:r>
          </a:p>
          <a:p>
            <a:r>
              <a:rPr lang="en-US" b="1" dirty="0" smtClean="0"/>
              <a:t>We </a:t>
            </a:r>
            <a:r>
              <a:rPr lang="en-US" b="1" dirty="0"/>
              <a:t>too are therefore responsible to warn men and to seek to turn them from their evil ways, and if we do not we too will be held responsible for their final death and what they have to face. </a:t>
            </a:r>
          </a:p>
          <a:p>
            <a:endParaRPr lang="en-US" b="1" dirty="0"/>
          </a:p>
        </p:txBody>
      </p:sp>
    </p:spTree>
    <p:extLst>
      <p:ext uri="{BB962C8B-B14F-4D97-AF65-F5344CB8AC3E}">
        <p14:creationId xmlns:p14="http://schemas.microsoft.com/office/powerpoint/2010/main" val="327294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WE ARE “WATCHMEN”!</a:t>
            </a:r>
            <a:endParaRPr lang="en-US" dirty="0"/>
          </a:p>
        </p:txBody>
      </p:sp>
      <p:sp>
        <p:nvSpPr>
          <p:cNvPr id="3" name="Content Placeholder 2"/>
          <p:cNvSpPr>
            <a:spLocks noGrp="1"/>
          </p:cNvSpPr>
          <p:nvPr>
            <p:ph idx="1"/>
          </p:nvPr>
        </p:nvSpPr>
        <p:spPr>
          <a:xfrm>
            <a:off x="152400" y="1447800"/>
            <a:ext cx="8839200" cy="5181600"/>
          </a:xfrm>
        </p:spPr>
        <p:txBody>
          <a:bodyPr/>
          <a:lstStyle/>
          <a:p>
            <a:r>
              <a:rPr lang="en-US" b="1" u="sng" dirty="0" smtClean="0"/>
              <a:t>Why?</a:t>
            </a:r>
            <a:r>
              <a:rPr lang="en-US" i="1" u="sng" dirty="0"/>
              <a:t> </a:t>
            </a:r>
            <a:endParaRPr lang="en-US" i="1" u="sng" dirty="0" smtClean="0"/>
          </a:p>
          <a:p>
            <a:r>
              <a:rPr lang="en-US" b="1" u="sng" dirty="0" smtClean="0"/>
              <a:t>Ezekiel 33.11 </a:t>
            </a:r>
            <a:r>
              <a:rPr lang="en-US" i="1" dirty="0">
                <a:solidFill>
                  <a:srgbClr val="3333FF"/>
                </a:solidFill>
              </a:rPr>
              <a:t>“</a:t>
            </a:r>
            <a:r>
              <a:rPr lang="en-US" b="1" i="1" dirty="0">
                <a:solidFill>
                  <a:srgbClr val="3333FF"/>
                </a:solidFill>
              </a:rPr>
              <a:t>Say to them, As I live, says the Lord Yahweh, </a:t>
            </a:r>
            <a:r>
              <a:rPr lang="en-US" b="1" i="1" dirty="0">
                <a:solidFill>
                  <a:srgbClr val="FF0000"/>
                </a:solidFill>
              </a:rPr>
              <a:t>I have no pleasure in the death of the wicked, but that the wicked turn from his way and live. </a:t>
            </a:r>
            <a:r>
              <a:rPr lang="en-US" b="1" i="1" dirty="0">
                <a:solidFill>
                  <a:srgbClr val="3333FF"/>
                </a:solidFill>
              </a:rPr>
              <a:t>Turn yourselves, turn yourselves, from your evil ways. For why will you die, O house of Israel.” </a:t>
            </a:r>
            <a:endParaRPr lang="en-US" b="1" i="1" dirty="0" smtClean="0">
              <a:solidFill>
                <a:srgbClr val="3333FF"/>
              </a:solidFill>
            </a:endParaRPr>
          </a:p>
          <a:p>
            <a:endParaRPr lang="en-US" b="1" i="1" dirty="0">
              <a:solidFill>
                <a:srgbClr val="3333FF"/>
              </a:solidFill>
            </a:endParaRPr>
          </a:p>
          <a:p>
            <a:endParaRPr lang="en-US" dirty="0"/>
          </a:p>
        </p:txBody>
      </p:sp>
    </p:spTree>
    <p:extLst>
      <p:ext uri="{BB962C8B-B14F-4D97-AF65-F5344CB8AC3E}">
        <p14:creationId xmlns:p14="http://schemas.microsoft.com/office/powerpoint/2010/main" val="4079942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b="1" dirty="0"/>
          </a:p>
        </p:txBody>
      </p:sp>
      <p:pic>
        <p:nvPicPr>
          <p:cNvPr id="4" name="Picture 2" descr="C:\Users\Gavin\AppData\Local\Microsoft\Windows\Temporary Internet Files\Content.IE5\ZC2LUI4Z\MM900295165[1].gif"/>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4600" y="1447800"/>
            <a:ext cx="3657600" cy="289163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90600" y="4419600"/>
            <a:ext cx="6858000" cy="2308324"/>
          </a:xfrm>
          <a:prstGeom prst="rect">
            <a:avLst/>
          </a:prstGeom>
        </p:spPr>
        <p:txBody>
          <a:bodyPr wrap="square">
            <a:spAutoFit/>
          </a:bodyPr>
          <a:lstStyle/>
          <a:p>
            <a:r>
              <a:rPr lang="en-US" sz="2400" b="1" dirty="0" smtClean="0">
                <a:solidFill>
                  <a:schemeClr val="tx1"/>
                </a:solidFill>
              </a:rPr>
              <a:t>“If the watchman sees the sword coming and does not blow the trumpet to warn the people and the sword comes and takes the life of one of them, that man will be taken away because of his sin, but I will hold the watchman accountable for his blood.” Ezekiel 33:6</a:t>
            </a:r>
            <a:r>
              <a:rPr lang="en-US" b="1"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36055805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WE ARE “WATCHMEN”!</a:t>
            </a:r>
            <a:endParaRPr lang="en-US" dirty="0"/>
          </a:p>
        </p:txBody>
      </p:sp>
      <p:sp>
        <p:nvSpPr>
          <p:cNvPr id="3" name="Content Placeholder 2"/>
          <p:cNvSpPr>
            <a:spLocks noGrp="1"/>
          </p:cNvSpPr>
          <p:nvPr>
            <p:ph idx="1"/>
          </p:nvPr>
        </p:nvSpPr>
        <p:spPr>
          <a:xfrm>
            <a:off x="228600" y="1371600"/>
            <a:ext cx="8763000" cy="5334000"/>
          </a:xfrm>
        </p:spPr>
        <p:txBody>
          <a:bodyPr>
            <a:normAutofit fontScale="85000" lnSpcReduction="10000"/>
          </a:bodyPr>
          <a:lstStyle/>
          <a:p>
            <a:r>
              <a:rPr lang="en-US" dirty="0"/>
              <a:t>These words should be written in large letters. </a:t>
            </a:r>
            <a:endParaRPr lang="en-US" dirty="0" smtClean="0"/>
          </a:p>
          <a:p>
            <a:r>
              <a:rPr lang="en-US" b="1" dirty="0" smtClean="0">
                <a:solidFill>
                  <a:srgbClr val="FF0000"/>
                </a:solidFill>
              </a:rPr>
              <a:t>God </a:t>
            </a:r>
            <a:r>
              <a:rPr lang="en-US" b="1" dirty="0">
                <a:solidFill>
                  <a:srgbClr val="FF0000"/>
                </a:solidFill>
              </a:rPr>
              <a:t>has ‘no pleasure in the death of the wicked’. His longing is that they turn from their wickedness and live. </a:t>
            </a:r>
            <a:endParaRPr lang="en-US" b="1" dirty="0" smtClean="0">
              <a:solidFill>
                <a:srgbClr val="FF0000"/>
              </a:solidFill>
            </a:endParaRPr>
          </a:p>
          <a:p>
            <a:r>
              <a:rPr lang="en-US" dirty="0" smtClean="0"/>
              <a:t>That </a:t>
            </a:r>
            <a:r>
              <a:rPr lang="en-US" dirty="0"/>
              <a:t>is why He made the provision for forgiveness under the old covenant at Sinai, and that is why He sent His Son into the world that we might live through Him. </a:t>
            </a:r>
            <a:endParaRPr lang="en-US" dirty="0" smtClean="0"/>
          </a:p>
          <a:p>
            <a:r>
              <a:rPr lang="en-US" dirty="0" smtClean="0"/>
              <a:t>There </a:t>
            </a:r>
            <a:r>
              <a:rPr lang="en-US" dirty="0"/>
              <a:t>will be no pleasure for God in the judgment day. Only deep regret and sorrow as He passes His sentence on the majority of mankind. But nevertheless that sentence will be passed on all those who have not turned from their sins, for God is not only love, He is also light. He cannot overlook or deal lightly with </a:t>
            </a:r>
            <a:r>
              <a:rPr lang="en-US" dirty="0" err="1"/>
              <a:t>unforgiven</a:t>
            </a:r>
            <a:r>
              <a:rPr lang="en-US" dirty="0"/>
              <a:t> sin, for it reveals a heart set on evil. </a:t>
            </a:r>
          </a:p>
          <a:p>
            <a:endParaRPr lang="en-US" dirty="0"/>
          </a:p>
        </p:txBody>
      </p:sp>
    </p:spTree>
    <p:extLst>
      <p:ext uri="{BB962C8B-B14F-4D97-AF65-F5344CB8AC3E}">
        <p14:creationId xmlns:p14="http://schemas.microsoft.com/office/powerpoint/2010/main" val="76945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WE ARE “WATCHMEN”!</a:t>
            </a:r>
            <a:endParaRPr lang="en-US" dirty="0"/>
          </a:p>
        </p:txBody>
      </p:sp>
      <p:sp>
        <p:nvSpPr>
          <p:cNvPr id="3" name="Content Placeholder 2"/>
          <p:cNvSpPr>
            <a:spLocks noGrp="1"/>
          </p:cNvSpPr>
          <p:nvPr>
            <p:ph idx="1"/>
          </p:nvPr>
        </p:nvSpPr>
        <p:spPr>
          <a:xfrm>
            <a:off x="152400" y="1295400"/>
            <a:ext cx="8763000" cy="5257800"/>
          </a:xfrm>
        </p:spPr>
        <p:txBody>
          <a:bodyPr>
            <a:normAutofit fontScale="92500" lnSpcReduction="20000"/>
          </a:bodyPr>
          <a:lstStyle/>
          <a:p>
            <a:r>
              <a:rPr lang="en-US" b="1" i="1" dirty="0"/>
              <a:t>But here He emphatically calls men to turn from their sins. He longs for their repentance. </a:t>
            </a:r>
            <a:r>
              <a:rPr lang="en-US" b="1" i="1" dirty="0" smtClean="0"/>
              <a:t>Then </a:t>
            </a:r>
            <a:r>
              <a:rPr lang="en-US" b="1" i="1" dirty="0"/>
              <a:t>they will not need to face sin’s punishment. Then they will not die the death of the wicked. His cry to His people is heart-rending. </a:t>
            </a:r>
            <a:r>
              <a:rPr lang="en-US" b="1" i="1" dirty="0" smtClean="0"/>
              <a:t>‘</a:t>
            </a:r>
          </a:p>
          <a:p>
            <a:r>
              <a:rPr lang="en-US" b="1" i="1" dirty="0" smtClean="0"/>
              <a:t>Peter writes </a:t>
            </a:r>
            <a:r>
              <a:rPr lang="en-US" i="1" dirty="0" smtClean="0"/>
              <a:t>“</a:t>
            </a:r>
            <a:r>
              <a:rPr lang="en-US" b="1" i="1" dirty="0" smtClean="0">
                <a:solidFill>
                  <a:srgbClr val="3333FF"/>
                </a:solidFill>
              </a:rPr>
              <a:t>The Lord is not slack concerning his promise, as some men count slackness; but is longsuffering to us-ward, </a:t>
            </a:r>
            <a:r>
              <a:rPr lang="en-US" b="1" i="1" u="sng" dirty="0" smtClean="0">
                <a:solidFill>
                  <a:srgbClr val="FF0000"/>
                </a:solidFill>
              </a:rPr>
              <a:t>not willing that any should perish, but that all should come to repentance.”  </a:t>
            </a:r>
            <a:r>
              <a:rPr lang="en-US" dirty="0"/>
              <a:t>	</a:t>
            </a:r>
            <a:r>
              <a:rPr lang="en-US" b="1" u="sng" dirty="0" smtClean="0"/>
              <a:t>2 Peter 3:9 </a:t>
            </a:r>
          </a:p>
          <a:p>
            <a:pPr marL="0" indent="0">
              <a:buNone/>
            </a:pPr>
            <a:endParaRPr lang="en-US" i="1" u="sng" dirty="0" smtClean="0"/>
          </a:p>
          <a:p>
            <a:r>
              <a:rPr lang="en-US" b="1" i="1" u="sng" dirty="0" smtClean="0">
                <a:solidFill>
                  <a:srgbClr val="FF0000"/>
                </a:solidFill>
              </a:rPr>
              <a:t>Why would we </a:t>
            </a:r>
            <a:r>
              <a:rPr lang="en-US" b="1" i="1" u="sng" dirty="0">
                <a:solidFill>
                  <a:srgbClr val="FF0000"/>
                </a:solidFill>
              </a:rPr>
              <a:t>choose to </a:t>
            </a:r>
            <a:r>
              <a:rPr lang="en-US" b="1" i="1" u="sng" dirty="0" smtClean="0">
                <a:solidFill>
                  <a:srgbClr val="FF0000"/>
                </a:solidFill>
              </a:rPr>
              <a:t>die or let anyone else die?</a:t>
            </a:r>
            <a:endParaRPr lang="en-US" b="1" dirty="0">
              <a:solidFill>
                <a:srgbClr val="FF0000"/>
              </a:solidFill>
            </a:endParaRPr>
          </a:p>
          <a:p>
            <a:endParaRPr lang="en-US" dirty="0"/>
          </a:p>
        </p:txBody>
      </p:sp>
    </p:spTree>
    <p:extLst>
      <p:ext uri="{BB962C8B-B14F-4D97-AF65-F5344CB8AC3E}">
        <p14:creationId xmlns:p14="http://schemas.microsoft.com/office/powerpoint/2010/main" val="381564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228600" y="1600200"/>
            <a:ext cx="8686800" cy="4953000"/>
          </a:xfrm>
        </p:spPr>
        <p:txBody>
          <a:bodyPr>
            <a:normAutofit/>
          </a:bodyPr>
          <a:lstStyle/>
          <a:p>
            <a:r>
              <a:rPr lang="en-US" dirty="0" smtClean="0"/>
              <a:t>SIN is the enemy</a:t>
            </a:r>
          </a:p>
          <a:p>
            <a:r>
              <a:rPr lang="en-US" dirty="0" smtClean="0"/>
              <a:t>Sin is of the Devil and so the Devil is the enemy.</a:t>
            </a:r>
          </a:p>
          <a:p>
            <a:r>
              <a:rPr lang="en-US" dirty="0" smtClean="0"/>
              <a:t>He wants to destroy the Church and he wants to take the world as a whole to Hell with him.</a:t>
            </a:r>
          </a:p>
          <a:p>
            <a:r>
              <a:rPr lang="en-US" dirty="0" smtClean="0"/>
              <a:t>God has said – </a:t>
            </a:r>
            <a:r>
              <a:rPr lang="en-US" b="1" dirty="0" smtClean="0">
                <a:solidFill>
                  <a:srgbClr val="3333FF"/>
                </a:solidFill>
              </a:rPr>
              <a:t>“Let him know, that he which </a:t>
            </a:r>
            <a:r>
              <a:rPr lang="en-US" b="1" dirty="0" err="1" smtClean="0">
                <a:solidFill>
                  <a:srgbClr val="3333FF"/>
                </a:solidFill>
              </a:rPr>
              <a:t>converteth</a:t>
            </a:r>
            <a:r>
              <a:rPr lang="en-US" b="1" dirty="0" smtClean="0">
                <a:solidFill>
                  <a:srgbClr val="3333FF"/>
                </a:solidFill>
              </a:rPr>
              <a:t> the sinner from the error of his way shall save a soul from death, and shall hide a multitude of sins.”  </a:t>
            </a:r>
            <a:r>
              <a:rPr lang="en-US" b="1" u="sng" dirty="0" smtClean="0"/>
              <a:t>James 5:20</a:t>
            </a:r>
            <a:endParaRPr lang="en-US" b="1" u="sng" dirty="0"/>
          </a:p>
        </p:txBody>
      </p:sp>
    </p:spTree>
    <p:extLst>
      <p:ext uri="{BB962C8B-B14F-4D97-AF65-F5344CB8AC3E}">
        <p14:creationId xmlns:p14="http://schemas.microsoft.com/office/powerpoint/2010/main" val="129366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76200" y="1600200"/>
            <a:ext cx="8991600" cy="5105400"/>
          </a:xfrm>
        </p:spPr>
        <p:txBody>
          <a:bodyPr/>
          <a:lstStyle/>
          <a:p>
            <a:r>
              <a:rPr lang="en-US" dirty="0" smtClean="0"/>
              <a:t>Paul has said to Timothy and subsequently to us: </a:t>
            </a:r>
          </a:p>
          <a:p>
            <a:r>
              <a:rPr lang="en-US" b="1" i="1" dirty="0" smtClean="0">
                <a:solidFill>
                  <a:srgbClr val="3333FF"/>
                </a:solidFill>
              </a:rPr>
              <a:t>“</a:t>
            </a:r>
            <a:r>
              <a:rPr lang="en-US" b="1" i="1" dirty="0" smtClean="0">
                <a:solidFill>
                  <a:srgbClr val="FF0000"/>
                </a:solidFill>
              </a:rPr>
              <a:t>I charge [thee] </a:t>
            </a:r>
            <a:r>
              <a:rPr lang="en-US" b="1" i="1" dirty="0" smtClean="0">
                <a:solidFill>
                  <a:srgbClr val="3333FF"/>
                </a:solidFill>
              </a:rPr>
              <a:t>therefore before God, and the Lord Jesus Christ, who shall judge the quick and the dead at his appearing and his kingdom; </a:t>
            </a:r>
            <a:r>
              <a:rPr lang="en-US" b="1" i="1" u="sng" dirty="0" smtClean="0">
                <a:solidFill>
                  <a:srgbClr val="FF0000"/>
                </a:solidFill>
              </a:rPr>
              <a:t>Preach the word</a:t>
            </a:r>
            <a:r>
              <a:rPr lang="en-US" b="1" i="1" dirty="0" smtClean="0">
                <a:solidFill>
                  <a:srgbClr val="3333FF"/>
                </a:solidFill>
              </a:rPr>
              <a:t>; be instant in season, out of season; reprove, rebuke, exhort with all longsuffering and doctrine.” </a:t>
            </a:r>
          </a:p>
          <a:p>
            <a:pPr marL="0" indent="0">
              <a:buNone/>
            </a:pPr>
            <a:r>
              <a:rPr lang="en-US" dirty="0">
                <a:solidFill>
                  <a:srgbClr val="3333FF"/>
                </a:solidFill>
              </a:rPr>
              <a:t> </a:t>
            </a:r>
            <a:r>
              <a:rPr lang="en-US" dirty="0" smtClean="0">
                <a:solidFill>
                  <a:srgbClr val="3333FF"/>
                </a:solidFill>
              </a:rPr>
              <a:t>   </a:t>
            </a:r>
            <a:r>
              <a:rPr lang="en-US" b="1" u="sng" dirty="0" smtClean="0"/>
              <a:t>2 Timothy 4:1-2</a:t>
            </a:r>
            <a:endParaRPr lang="en-US" b="1" u="sng" dirty="0"/>
          </a:p>
        </p:txBody>
      </p:sp>
    </p:spTree>
    <p:extLst>
      <p:ext uri="{BB962C8B-B14F-4D97-AF65-F5344CB8AC3E}">
        <p14:creationId xmlns:p14="http://schemas.microsoft.com/office/powerpoint/2010/main" val="2135123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228600" y="1600200"/>
            <a:ext cx="8763000" cy="4953000"/>
          </a:xfrm>
        </p:spPr>
        <p:txBody>
          <a:bodyPr>
            <a:normAutofit fontScale="92500"/>
          </a:bodyPr>
          <a:lstStyle/>
          <a:p>
            <a:r>
              <a:rPr lang="en-US" dirty="0" smtClean="0"/>
              <a:t>And  he has said earlier to Timothy –</a:t>
            </a:r>
          </a:p>
          <a:p>
            <a:r>
              <a:rPr lang="en-US" dirty="0" smtClean="0"/>
              <a:t>“</a:t>
            </a:r>
            <a:r>
              <a:rPr lang="en-US" b="1" i="1" dirty="0" smtClean="0">
                <a:solidFill>
                  <a:srgbClr val="3333FF"/>
                </a:solidFill>
              </a:rPr>
              <a:t>Take heed unto thyself, and unto the doctrine; continue in them: for in doing this thou shalt both save thyself, and them that hear thee.”  </a:t>
            </a:r>
          </a:p>
          <a:p>
            <a:pPr marL="0" indent="0">
              <a:buNone/>
            </a:pPr>
            <a:r>
              <a:rPr lang="en-US" dirty="0">
                <a:solidFill>
                  <a:srgbClr val="3333FF"/>
                </a:solidFill>
              </a:rPr>
              <a:t>	</a:t>
            </a:r>
            <a:r>
              <a:rPr lang="en-US" b="1" u="sng" dirty="0" smtClean="0"/>
              <a:t>I Timothy 4:16</a:t>
            </a:r>
          </a:p>
          <a:p>
            <a:r>
              <a:rPr lang="en-US" b="1" dirty="0" smtClean="0"/>
              <a:t>Does this sound familiar?  </a:t>
            </a:r>
          </a:p>
          <a:p>
            <a:r>
              <a:rPr lang="en-US" b="1" dirty="0" smtClean="0"/>
              <a:t>Is it anything like what God has said to Ezekiel?</a:t>
            </a:r>
          </a:p>
          <a:p>
            <a:r>
              <a:rPr lang="en-US" b="1" dirty="0" smtClean="0"/>
              <a:t>We too are “watchman” today – both in the Church and in the World.  </a:t>
            </a:r>
            <a:r>
              <a:rPr lang="en-US" b="1" dirty="0" smtClean="0">
                <a:solidFill>
                  <a:srgbClr val="C00000"/>
                </a:solidFill>
              </a:rPr>
              <a:t>An awesome responsibility.</a:t>
            </a:r>
            <a:endParaRPr lang="en-US" b="1" dirty="0">
              <a:solidFill>
                <a:srgbClr val="C00000"/>
              </a:solidFill>
            </a:endParaRPr>
          </a:p>
        </p:txBody>
      </p:sp>
    </p:spTree>
    <p:extLst>
      <p:ext uri="{BB962C8B-B14F-4D97-AF65-F5344CB8AC3E}">
        <p14:creationId xmlns:p14="http://schemas.microsoft.com/office/powerpoint/2010/main" val="32617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p:cTn id="1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839200" cy="4953000"/>
          </a:xfrm>
        </p:spPr>
        <p:txBody>
          <a:bodyPr>
            <a:normAutofit lnSpcReduction="10000"/>
          </a:bodyPr>
          <a:lstStyle/>
          <a:p>
            <a:r>
              <a:rPr lang="en-US" dirty="0" smtClean="0"/>
              <a:t>We know the enemy, we see it coming – what are we to do as the “watchman” of God?</a:t>
            </a:r>
          </a:p>
          <a:p>
            <a:r>
              <a:rPr lang="en-US" b="1" dirty="0" smtClean="0">
                <a:solidFill>
                  <a:srgbClr val="C00000"/>
                </a:solidFill>
              </a:rPr>
              <a:t>We are to herald the “warning” if we don’t they will be lost, but so we will we.</a:t>
            </a:r>
          </a:p>
          <a:p>
            <a:r>
              <a:rPr lang="en-US" b="1" dirty="0" smtClean="0">
                <a:solidFill>
                  <a:srgbClr val="C00000"/>
                </a:solidFill>
              </a:rPr>
              <a:t>When we chose to become a Christian we chose to commit to this responsibility of being a “watchman” – Note the charge of the Great Commission – “…</a:t>
            </a:r>
            <a:r>
              <a:rPr lang="en-US" b="1" i="1" dirty="0" smtClean="0">
                <a:solidFill>
                  <a:srgbClr val="3333FF"/>
                </a:solidFill>
              </a:rPr>
              <a:t>teaching them to observe all things whatsoever I have commanded you…” </a:t>
            </a:r>
            <a:r>
              <a:rPr lang="en-US" b="1" u="sng" dirty="0" smtClean="0"/>
              <a:t>Matthew 28:20</a:t>
            </a:r>
          </a:p>
          <a:p>
            <a:endParaRPr lang="en-US" b="1" dirty="0">
              <a:solidFill>
                <a:srgbClr val="C00000"/>
              </a:solidFill>
            </a:endParaRPr>
          </a:p>
        </p:txBody>
      </p:sp>
    </p:spTree>
    <p:extLst>
      <p:ext uri="{BB962C8B-B14F-4D97-AF65-F5344CB8AC3E}">
        <p14:creationId xmlns:p14="http://schemas.microsoft.com/office/powerpoint/2010/main" val="82506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839200" cy="5029200"/>
          </a:xfrm>
        </p:spPr>
        <p:txBody>
          <a:bodyPr>
            <a:normAutofit lnSpcReduction="10000"/>
          </a:bodyPr>
          <a:lstStyle/>
          <a:p>
            <a:r>
              <a:rPr lang="en-US" dirty="0" smtClean="0"/>
              <a:t>What has He commanded us to do?</a:t>
            </a:r>
          </a:p>
          <a:p>
            <a:r>
              <a:rPr lang="en-US" b="1" u="sng" dirty="0" smtClean="0"/>
              <a:t>Mark 16:15 and 16 </a:t>
            </a:r>
            <a:r>
              <a:rPr lang="en-US" dirty="0" smtClean="0"/>
              <a:t>“</a:t>
            </a:r>
            <a:r>
              <a:rPr lang="en-US" b="1" i="1" dirty="0" smtClean="0">
                <a:solidFill>
                  <a:srgbClr val="3333FF"/>
                </a:solidFill>
              </a:rPr>
              <a:t>And he said unto them, Go ye into all the world, and preach the gospel to every creature. 16. He that believeth and is baptized shall be saved; but he that believeth not shall be damned.”</a:t>
            </a:r>
          </a:p>
          <a:p>
            <a:r>
              <a:rPr lang="en-US" b="1" i="1" dirty="0" smtClean="0"/>
              <a:t>Again</a:t>
            </a:r>
            <a:r>
              <a:rPr lang="en-US" b="1" i="1" dirty="0" smtClean="0">
                <a:solidFill>
                  <a:srgbClr val="3333FF"/>
                </a:solidFill>
              </a:rPr>
              <a:t> - “Let him know, that he which </a:t>
            </a:r>
            <a:r>
              <a:rPr lang="en-US" b="1" i="1" dirty="0" err="1" smtClean="0">
                <a:solidFill>
                  <a:srgbClr val="3333FF"/>
                </a:solidFill>
              </a:rPr>
              <a:t>converteth</a:t>
            </a:r>
            <a:r>
              <a:rPr lang="en-US" b="1" i="1" dirty="0" smtClean="0">
                <a:solidFill>
                  <a:srgbClr val="3333FF"/>
                </a:solidFill>
              </a:rPr>
              <a:t> the sinner from the error of his way shall save a soul from death, and shall hide a multitude of sins.”  </a:t>
            </a:r>
            <a:r>
              <a:rPr lang="en-US" b="1" u="sng" dirty="0" smtClean="0"/>
              <a:t>James 5:20 </a:t>
            </a:r>
            <a:endParaRPr lang="en-US" b="1" u="sng" dirty="0">
              <a:solidFill>
                <a:srgbClr val="3333FF"/>
              </a:solidFill>
            </a:endParaRPr>
          </a:p>
        </p:txBody>
      </p:sp>
    </p:spTree>
    <p:extLst>
      <p:ext uri="{BB962C8B-B14F-4D97-AF65-F5344CB8AC3E}">
        <p14:creationId xmlns:p14="http://schemas.microsoft.com/office/powerpoint/2010/main" val="276840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marL="0" indent="0">
              <a:buNone/>
            </a:pPr>
            <a:r>
              <a:rPr lang="en-US" b="1" dirty="0" smtClean="0"/>
              <a:t>WE ARE “WATCHMEN”!</a:t>
            </a:r>
          </a:p>
          <a:p>
            <a:pPr marL="0" indent="0">
              <a:buNone/>
            </a:pPr>
            <a:r>
              <a:rPr lang="en-US" b="1" dirty="0" smtClean="0"/>
              <a:t>SIN IS SERIOUS!!!!</a:t>
            </a:r>
            <a:endParaRPr lang="en-US" b="1" dirty="0" smtClean="0"/>
          </a:p>
          <a:p>
            <a:pPr marL="0" indent="0">
              <a:buNone/>
            </a:pPr>
            <a:r>
              <a:rPr lang="en-US" dirty="0" smtClean="0"/>
              <a:t>1. How are we doing with our duty?</a:t>
            </a:r>
          </a:p>
          <a:p>
            <a:pPr marL="0" indent="0">
              <a:buNone/>
            </a:pPr>
            <a:r>
              <a:rPr lang="en-US" dirty="0" smtClean="0"/>
              <a:t>2. Solomon states that the conclusion to life is this – </a:t>
            </a:r>
            <a:r>
              <a:rPr lang="en-US" b="1" i="1" dirty="0" smtClean="0">
                <a:solidFill>
                  <a:srgbClr val="3333FF"/>
                </a:solidFill>
              </a:rPr>
              <a:t>“Let us hear the conclusion of the whole matter: </a:t>
            </a:r>
            <a:r>
              <a:rPr lang="en-US" b="1" i="1" u="sng" dirty="0" smtClean="0">
                <a:solidFill>
                  <a:srgbClr val="3333FF"/>
                </a:solidFill>
              </a:rPr>
              <a:t>Fear God, and keep his commandments</a:t>
            </a:r>
            <a:r>
              <a:rPr lang="en-US" b="1" i="1" dirty="0" smtClean="0">
                <a:solidFill>
                  <a:srgbClr val="3333FF"/>
                </a:solidFill>
              </a:rPr>
              <a:t>: </a:t>
            </a:r>
            <a:r>
              <a:rPr lang="en-US" b="1" i="1" u="sng" dirty="0" smtClean="0">
                <a:solidFill>
                  <a:srgbClr val="3333FF"/>
                </a:solidFill>
              </a:rPr>
              <a:t>for this [is] the whole [duty] of man.</a:t>
            </a:r>
            <a:r>
              <a:rPr lang="en-US" b="1" i="1" dirty="0" smtClean="0">
                <a:solidFill>
                  <a:srgbClr val="3333FF"/>
                </a:solidFill>
              </a:rPr>
              <a:t>”</a:t>
            </a:r>
            <a:r>
              <a:rPr lang="en-US" dirty="0" smtClean="0"/>
              <a:t> </a:t>
            </a:r>
            <a:r>
              <a:rPr lang="en-US" b="1" u="sng" dirty="0" smtClean="0"/>
              <a:t>Ecclesiastes 12:13</a:t>
            </a:r>
          </a:p>
          <a:p>
            <a:pPr marL="0" indent="0">
              <a:buNone/>
            </a:pPr>
            <a:r>
              <a:rPr lang="en-US" dirty="0" smtClean="0"/>
              <a:t>3. Will the sinner be warned?</a:t>
            </a:r>
          </a:p>
          <a:p>
            <a:pPr marL="0" indent="0">
              <a:buNone/>
            </a:pPr>
            <a:r>
              <a:rPr lang="en-US" dirty="0"/>
              <a:t>4</a:t>
            </a:r>
            <a:r>
              <a:rPr lang="en-US" dirty="0" smtClean="0"/>
              <a:t>. Will we be saved ourselves?</a:t>
            </a:r>
          </a:p>
          <a:p>
            <a:pPr marL="0" indent="0">
              <a:buNone/>
            </a:pPr>
            <a:r>
              <a:rPr lang="en-US" dirty="0"/>
              <a:t>5</a:t>
            </a:r>
            <a:r>
              <a:rPr lang="en-US" dirty="0" smtClean="0"/>
              <a:t>. </a:t>
            </a:r>
            <a:r>
              <a:rPr lang="en-US" b="1" dirty="0" smtClean="0">
                <a:solidFill>
                  <a:srgbClr val="FF0000"/>
                </a:solidFill>
              </a:rPr>
              <a:t>How are we doing with our responsibility?</a:t>
            </a:r>
          </a:p>
          <a:p>
            <a:pPr marL="0" indent="0">
              <a:buNone/>
            </a:pPr>
            <a:endParaRPr lang="en-US" b="1"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117308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pic>
        <p:nvPicPr>
          <p:cNvPr id="4" name="Picture 2" descr="C:\Users\Gavin\AppData\Local\Microsoft\Windows\Temporary Internet Files\Content.IE5\ZC2LUI4Z\MM900295165[1].gif"/>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0800" y="1447800"/>
            <a:ext cx="38862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9943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dirty="0" smtClean="0"/>
              <a:t>What Must You Do to Be Saved?</a:t>
            </a:r>
            <a:endParaRPr lang="en-US" dirty="0"/>
          </a:p>
        </p:txBody>
      </p:sp>
      <p:sp>
        <p:nvSpPr>
          <p:cNvPr id="3" name="Content Placeholder 2"/>
          <p:cNvSpPr>
            <a:spLocks noGrp="1"/>
          </p:cNvSpPr>
          <p:nvPr>
            <p:ph idx="1"/>
          </p:nvPr>
        </p:nvSpPr>
        <p:spPr>
          <a:xfrm>
            <a:off x="228600" y="1143000"/>
            <a:ext cx="8686800" cy="5334000"/>
          </a:xfrm>
        </p:spPr>
        <p:txBody>
          <a:bodyPr>
            <a:normAutofit fontScale="92500"/>
          </a:bodyPr>
          <a:lstStyle/>
          <a:p>
            <a:pPr>
              <a:buFontTx/>
              <a:buNone/>
              <a:defRPr/>
            </a:pPr>
            <a:r>
              <a:rPr lang="en-US" b="1" u="sng" dirty="0"/>
              <a:t>HEAR</a:t>
            </a:r>
            <a:r>
              <a:rPr lang="en-US" dirty="0"/>
              <a:t> the Message of Christ  -              </a:t>
            </a:r>
            <a:r>
              <a:rPr lang="en-US" b="1" u="sng" dirty="0"/>
              <a:t>ROMANS 10:17 </a:t>
            </a:r>
          </a:p>
          <a:p>
            <a:pPr>
              <a:buFontTx/>
              <a:buNone/>
              <a:defRPr/>
            </a:pPr>
            <a:r>
              <a:rPr lang="en-US" b="1" u="sng" dirty="0"/>
              <a:t>BELIEVE  </a:t>
            </a:r>
            <a:r>
              <a:rPr lang="en-US" dirty="0"/>
              <a:t>that Message  -                         </a:t>
            </a:r>
            <a:r>
              <a:rPr lang="en-US" b="1" u="sng" dirty="0"/>
              <a:t>MARK 16:16 </a:t>
            </a:r>
            <a:r>
              <a:rPr lang="en-US" dirty="0"/>
              <a:t>						       </a:t>
            </a:r>
            <a:r>
              <a:rPr lang="en-US" dirty="0" smtClean="0"/>
              <a:t>             </a:t>
            </a:r>
            <a:r>
              <a:rPr lang="en-US" b="1" u="sng" dirty="0"/>
              <a:t>JOHN 8:24</a:t>
            </a:r>
          </a:p>
          <a:p>
            <a:pPr>
              <a:buFontTx/>
              <a:buNone/>
              <a:defRPr/>
            </a:pPr>
            <a:r>
              <a:rPr lang="en-US" b="1" u="sng" dirty="0"/>
              <a:t>REPENT</a:t>
            </a:r>
            <a:r>
              <a:rPr lang="en-US" dirty="0"/>
              <a:t>  of your Sins -                         </a:t>
            </a:r>
            <a:r>
              <a:rPr lang="en-US" dirty="0" smtClean="0"/>
              <a:t>          </a:t>
            </a:r>
            <a:r>
              <a:rPr lang="en-US" b="1" u="sng" dirty="0"/>
              <a:t>LUKE 13:3</a:t>
            </a:r>
          </a:p>
          <a:p>
            <a:pPr>
              <a:buFontTx/>
              <a:buNone/>
              <a:defRPr/>
            </a:pPr>
            <a:r>
              <a:rPr lang="en-US" dirty="0"/>
              <a:t>                                                                   </a:t>
            </a:r>
            <a:r>
              <a:rPr lang="en-US" b="1" dirty="0"/>
              <a:t>   </a:t>
            </a:r>
            <a:r>
              <a:rPr lang="en-US" b="1" dirty="0" smtClean="0"/>
              <a:t>     </a:t>
            </a:r>
            <a:r>
              <a:rPr lang="en-US" b="1" u="sng" dirty="0"/>
              <a:t>ACTS 2:38</a:t>
            </a:r>
          </a:p>
          <a:p>
            <a:pPr>
              <a:buFontTx/>
              <a:buNone/>
              <a:defRPr/>
            </a:pPr>
            <a:r>
              <a:rPr lang="en-US" b="1" u="sng" dirty="0"/>
              <a:t>CONFESS </a:t>
            </a:r>
            <a:r>
              <a:rPr lang="en-US" dirty="0"/>
              <a:t>  Christ as Lord                   </a:t>
            </a:r>
            <a:r>
              <a:rPr lang="en-US" dirty="0" smtClean="0"/>
              <a:t>  </a:t>
            </a:r>
            <a:r>
              <a:rPr lang="en-US" b="1" u="sng" dirty="0" smtClean="0"/>
              <a:t>ROMANS </a:t>
            </a:r>
            <a:r>
              <a:rPr lang="en-US" b="1" u="sng" dirty="0"/>
              <a:t>10:10</a:t>
            </a:r>
          </a:p>
          <a:p>
            <a:pPr>
              <a:buFontTx/>
              <a:buNone/>
              <a:defRPr/>
            </a:pPr>
            <a:r>
              <a:rPr lang="en-US" dirty="0"/>
              <a:t>                                                                </a:t>
            </a:r>
            <a:r>
              <a:rPr lang="en-US" dirty="0" smtClean="0"/>
              <a:t>     </a:t>
            </a:r>
            <a:r>
              <a:rPr lang="en-US" b="1" u="sng" dirty="0"/>
              <a:t>ACTS 8:37-38</a:t>
            </a:r>
          </a:p>
          <a:p>
            <a:pPr>
              <a:buFontTx/>
              <a:buNone/>
              <a:defRPr/>
            </a:pPr>
            <a:r>
              <a:rPr lang="en-US" b="1" u="sng" dirty="0"/>
              <a:t>Be Baptized</a:t>
            </a:r>
            <a:r>
              <a:rPr lang="en-US" dirty="0"/>
              <a:t>       </a:t>
            </a:r>
            <a:r>
              <a:rPr lang="en-US" dirty="0" smtClean="0"/>
              <a:t>  </a:t>
            </a:r>
            <a:r>
              <a:rPr lang="en-US" b="1" u="sng" dirty="0" smtClean="0"/>
              <a:t>ACTS </a:t>
            </a:r>
            <a:r>
              <a:rPr lang="en-US" b="1" u="sng" dirty="0"/>
              <a:t>2:38, 22:16, GALATIANS 3:27</a:t>
            </a:r>
          </a:p>
          <a:p>
            <a:pPr marL="0" indent="0">
              <a:buFontTx/>
              <a:buNone/>
              <a:defRPr/>
            </a:pPr>
            <a:r>
              <a:rPr lang="en-US" b="1" u="sng" dirty="0"/>
              <a:t>Remain Faithful</a:t>
            </a:r>
            <a:r>
              <a:rPr lang="en-US" b="1" dirty="0"/>
              <a:t>                                     </a:t>
            </a:r>
            <a:r>
              <a:rPr lang="en-US" b="1" u="sng" dirty="0"/>
              <a:t>Revelation 2:10</a:t>
            </a:r>
          </a:p>
          <a:p>
            <a:endParaRPr lang="en-US" dirty="0"/>
          </a:p>
        </p:txBody>
      </p:sp>
    </p:spTree>
    <p:extLst>
      <p:ext uri="{BB962C8B-B14F-4D97-AF65-F5344CB8AC3E}">
        <p14:creationId xmlns:p14="http://schemas.microsoft.com/office/powerpoint/2010/main" val="195910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76200" y="1600200"/>
            <a:ext cx="8839200" cy="5029200"/>
          </a:xfrm>
        </p:spPr>
        <p:txBody>
          <a:bodyPr>
            <a:normAutofit fontScale="85000" lnSpcReduction="20000"/>
          </a:bodyPr>
          <a:lstStyle/>
          <a:p>
            <a:r>
              <a:rPr lang="en-US" b="1" dirty="0" smtClean="0"/>
              <a:t>SIN IS SERIOUS!    -  </a:t>
            </a:r>
            <a:r>
              <a:rPr lang="en-US" b="1" u="sng" dirty="0" smtClean="0">
                <a:solidFill>
                  <a:srgbClr val="FF0000"/>
                </a:solidFill>
              </a:rPr>
              <a:t>But not taken seriously.</a:t>
            </a:r>
          </a:p>
          <a:p>
            <a:r>
              <a:rPr lang="en-US" b="1" dirty="0" smtClean="0"/>
              <a:t>SIN is a transgression of God’s laws. </a:t>
            </a:r>
            <a:r>
              <a:rPr lang="en-US" b="1" u="sng" dirty="0" smtClean="0"/>
              <a:t>I John 3:4</a:t>
            </a:r>
          </a:p>
          <a:p>
            <a:pPr marL="0" indent="0">
              <a:buNone/>
            </a:pPr>
            <a:r>
              <a:rPr lang="en-US" b="1" dirty="0" smtClean="0"/>
              <a:t>	</a:t>
            </a:r>
            <a:r>
              <a:rPr lang="en-US" b="1" i="1" dirty="0" smtClean="0">
                <a:solidFill>
                  <a:srgbClr val="3333FF"/>
                </a:solidFill>
              </a:rPr>
              <a:t>“Whosoever </a:t>
            </a:r>
            <a:r>
              <a:rPr lang="en-US" b="1" i="1" dirty="0" err="1" smtClean="0">
                <a:solidFill>
                  <a:srgbClr val="3333FF"/>
                </a:solidFill>
              </a:rPr>
              <a:t>committeth</a:t>
            </a:r>
            <a:r>
              <a:rPr lang="en-US" b="1" i="1" dirty="0" smtClean="0">
                <a:solidFill>
                  <a:srgbClr val="3333FF"/>
                </a:solidFill>
              </a:rPr>
              <a:t> sin </a:t>
            </a:r>
            <a:r>
              <a:rPr lang="en-US" b="1" i="1" dirty="0" err="1" smtClean="0">
                <a:solidFill>
                  <a:srgbClr val="3333FF"/>
                </a:solidFill>
              </a:rPr>
              <a:t>transgresseth</a:t>
            </a:r>
            <a:r>
              <a:rPr lang="en-US" b="1" i="1" dirty="0" smtClean="0">
                <a:solidFill>
                  <a:srgbClr val="3333FF"/>
                </a:solidFill>
              </a:rPr>
              <a:t> also the 	law: for sin is the transgression of the law.”</a:t>
            </a:r>
          </a:p>
          <a:p>
            <a:pPr marL="0" indent="0">
              <a:buNone/>
            </a:pPr>
            <a:r>
              <a:rPr lang="en-US" b="1" u="sng" dirty="0" smtClean="0"/>
              <a:t> </a:t>
            </a:r>
          </a:p>
          <a:p>
            <a:r>
              <a:rPr lang="en-US" b="1" dirty="0" smtClean="0"/>
              <a:t>DEATH is the Result of Sin  -  </a:t>
            </a:r>
            <a:r>
              <a:rPr lang="en-US" b="1" u="sng" dirty="0" smtClean="0"/>
              <a:t>Romans 6:23</a:t>
            </a:r>
          </a:p>
          <a:p>
            <a:r>
              <a:rPr lang="en-US" b="1" dirty="0" smtClean="0"/>
              <a:t>All have are guilty of Sin -   </a:t>
            </a:r>
            <a:r>
              <a:rPr lang="en-US" b="1" u="sng" dirty="0" smtClean="0"/>
              <a:t>Romans 3:23</a:t>
            </a:r>
          </a:p>
          <a:p>
            <a:endParaRPr lang="en-US" b="1" u="sng" dirty="0" smtClean="0"/>
          </a:p>
          <a:p>
            <a:r>
              <a:rPr lang="en-US" b="1" i="1" dirty="0" smtClean="0">
                <a:solidFill>
                  <a:srgbClr val="C00000"/>
                </a:solidFill>
              </a:rPr>
              <a:t>Wherefore, as by one man sin entered into the world, and </a:t>
            </a:r>
            <a:r>
              <a:rPr lang="en-US" b="1" i="1" u="sng" dirty="0" smtClean="0">
                <a:solidFill>
                  <a:srgbClr val="C00000"/>
                </a:solidFill>
              </a:rPr>
              <a:t>death by sin; and so death passed upon all men</a:t>
            </a:r>
            <a:r>
              <a:rPr lang="en-US" b="1" i="1" dirty="0" smtClean="0">
                <a:solidFill>
                  <a:srgbClr val="C00000"/>
                </a:solidFill>
              </a:rPr>
              <a:t>, for that </a:t>
            </a:r>
            <a:r>
              <a:rPr lang="en-US" b="1" i="1" u="sng" dirty="0" smtClean="0">
                <a:solidFill>
                  <a:srgbClr val="C00000"/>
                </a:solidFill>
              </a:rPr>
              <a:t>all have sinned</a:t>
            </a:r>
            <a:r>
              <a:rPr lang="en-US" dirty="0" smtClean="0"/>
              <a:t>:</a:t>
            </a:r>
          </a:p>
          <a:p>
            <a:pPr marL="0" indent="0">
              <a:buNone/>
            </a:pPr>
            <a:r>
              <a:rPr lang="en-US" dirty="0"/>
              <a:t> </a:t>
            </a:r>
            <a:r>
              <a:rPr lang="en-US" dirty="0" smtClean="0"/>
              <a:t>   </a:t>
            </a:r>
            <a:r>
              <a:rPr lang="en-US" b="1" u="sng" dirty="0" smtClean="0"/>
              <a:t>Romans 5:12 </a:t>
            </a:r>
          </a:p>
        </p:txBody>
      </p:sp>
    </p:spTree>
    <p:extLst>
      <p:ext uri="{BB962C8B-B14F-4D97-AF65-F5344CB8AC3E}">
        <p14:creationId xmlns:p14="http://schemas.microsoft.com/office/powerpoint/2010/main" val="422850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p:cTn id="2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7" end="7"/>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 </a:t>
            </a:r>
            <a:endParaRPr lang="en-US" dirty="0"/>
          </a:p>
        </p:txBody>
      </p:sp>
      <p:sp>
        <p:nvSpPr>
          <p:cNvPr id="3" name="Content Placeholder 2"/>
          <p:cNvSpPr>
            <a:spLocks noGrp="1"/>
          </p:cNvSpPr>
          <p:nvPr>
            <p:ph idx="1"/>
          </p:nvPr>
        </p:nvSpPr>
        <p:spPr>
          <a:xfrm>
            <a:off x="228600" y="1600200"/>
            <a:ext cx="8458200" cy="4953000"/>
          </a:xfrm>
        </p:spPr>
        <p:txBody>
          <a:bodyPr>
            <a:normAutofit fontScale="92500"/>
          </a:bodyPr>
          <a:lstStyle/>
          <a:p>
            <a:r>
              <a:rPr lang="en-US" b="1" u="sng" dirty="0" smtClean="0"/>
              <a:t>Because of SIN  - </a:t>
            </a:r>
            <a:r>
              <a:rPr lang="en-US" b="1" dirty="0" smtClean="0"/>
              <a:t>Christ, God’s Son, died on the Cross, a very cruel and inhumane death.</a:t>
            </a:r>
          </a:p>
          <a:p>
            <a:r>
              <a:rPr lang="en-US" b="1" u="sng" dirty="0" smtClean="0"/>
              <a:t>Romans 5:6  </a:t>
            </a:r>
            <a:r>
              <a:rPr lang="en-US" i="1" dirty="0" smtClean="0">
                <a:solidFill>
                  <a:srgbClr val="3333FF"/>
                </a:solidFill>
              </a:rPr>
              <a:t>“</a:t>
            </a:r>
            <a:r>
              <a:rPr lang="en-US" b="1" i="1" dirty="0" smtClean="0">
                <a:solidFill>
                  <a:srgbClr val="3333FF"/>
                </a:solidFill>
              </a:rPr>
              <a:t>For when we were yet without strength, in due time Christ died for the ungodly</a:t>
            </a:r>
            <a:r>
              <a:rPr lang="en-US" dirty="0" smtClean="0">
                <a:solidFill>
                  <a:srgbClr val="3333FF"/>
                </a:solidFill>
              </a:rPr>
              <a:t>.”</a:t>
            </a:r>
          </a:p>
          <a:p>
            <a:r>
              <a:rPr lang="en-US" b="1" u="sng" dirty="0" smtClean="0"/>
              <a:t>Romans 5:7   “</a:t>
            </a:r>
            <a:r>
              <a:rPr lang="en-US" b="1" i="1" dirty="0" smtClean="0">
                <a:solidFill>
                  <a:srgbClr val="3333FF"/>
                </a:solidFill>
              </a:rPr>
              <a:t>For scarcely for a righteous man will one die: yet peradventure for a good man some would even dare to die</a:t>
            </a:r>
            <a:r>
              <a:rPr lang="en-US" b="1" dirty="0" smtClean="0">
                <a:solidFill>
                  <a:srgbClr val="3333FF"/>
                </a:solidFill>
              </a:rPr>
              <a:t>.”</a:t>
            </a:r>
          </a:p>
          <a:p>
            <a:r>
              <a:rPr lang="en-US" b="1" u="sng" dirty="0" smtClean="0"/>
              <a:t>Romans  5:8 </a:t>
            </a:r>
            <a:r>
              <a:rPr lang="en-US" b="1" u="sng" dirty="0"/>
              <a:t> </a:t>
            </a:r>
            <a:r>
              <a:rPr lang="en-US" i="1" dirty="0" smtClean="0">
                <a:solidFill>
                  <a:srgbClr val="C00000"/>
                </a:solidFill>
              </a:rPr>
              <a:t>But </a:t>
            </a:r>
            <a:r>
              <a:rPr lang="en-US" b="1" i="1" dirty="0" smtClean="0">
                <a:solidFill>
                  <a:srgbClr val="C00000"/>
                </a:solidFill>
              </a:rPr>
              <a:t>God </a:t>
            </a:r>
            <a:r>
              <a:rPr lang="en-US" b="1" i="1" dirty="0" err="1" smtClean="0">
                <a:solidFill>
                  <a:srgbClr val="C00000"/>
                </a:solidFill>
              </a:rPr>
              <a:t>commendeth</a:t>
            </a:r>
            <a:r>
              <a:rPr lang="en-US" b="1" i="1" dirty="0" smtClean="0">
                <a:solidFill>
                  <a:srgbClr val="C00000"/>
                </a:solidFill>
              </a:rPr>
              <a:t> his love toward us, in that,</a:t>
            </a:r>
            <a:r>
              <a:rPr lang="en-US" i="1" dirty="0" smtClean="0">
                <a:solidFill>
                  <a:srgbClr val="C00000"/>
                </a:solidFill>
              </a:rPr>
              <a:t> </a:t>
            </a:r>
            <a:r>
              <a:rPr lang="en-US" b="1" i="1" u="sng" dirty="0" smtClean="0">
                <a:solidFill>
                  <a:srgbClr val="C00000"/>
                </a:solidFill>
              </a:rPr>
              <a:t>while we were yet sinners</a:t>
            </a:r>
            <a:r>
              <a:rPr lang="en-US" b="1" i="1" dirty="0" smtClean="0">
                <a:solidFill>
                  <a:srgbClr val="C00000"/>
                </a:solidFill>
              </a:rPr>
              <a:t>, </a:t>
            </a:r>
            <a:r>
              <a:rPr lang="en-US" b="1" i="1" u="sng" dirty="0" smtClean="0">
                <a:solidFill>
                  <a:srgbClr val="C00000"/>
                </a:solidFill>
              </a:rPr>
              <a:t>Christ died for us</a:t>
            </a:r>
            <a:r>
              <a:rPr lang="en-US" b="1" i="1" dirty="0" smtClean="0">
                <a:solidFill>
                  <a:srgbClr val="C00000"/>
                </a:solidFill>
              </a:rPr>
              <a:t>.”</a:t>
            </a:r>
            <a:endParaRPr lang="en-US" b="1" i="1" dirty="0">
              <a:solidFill>
                <a:srgbClr val="C00000"/>
              </a:solidFill>
            </a:endParaRPr>
          </a:p>
        </p:txBody>
      </p:sp>
    </p:spTree>
    <p:extLst>
      <p:ext uri="{BB962C8B-B14F-4D97-AF65-F5344CB8AC3E}">
        <p14:creationId xmlns:p14="http://schemas.microsoft.com/office/powerpoint/2010/main" val="382948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 </a:t>
            </a:r>
            <a:endParaRPr lang="en-US" dirty="0"/>
          </a:p>
        </p:txBody>
      </p:sp>
      <p:sp>
        <p:nvSpPr>
          <p:cNvPr id="3" name="Content Placeholder 2"/>
          <p:cNvSpPr>
            <a:spLocks noGrp="1"/>
          </p:cNvSpPr>
          <p:nvPr>
            <p:ph idx="1"/>
          </p:nvPr>
        </p:nvSpPr>
        <p:spPr>
          <a:xfrm>
            <a:off x="152400" y="1600200"/>
            <a:ext cx="8839200" cy="4525963"/>
          </a:xfrm>
        </p:spPr>
        <p:txBody>
          <a:bodyPr/>
          <a:lstStyle/>
          <a:p>
            <a:endParaRPr lang="en-US" b="1" i="1" dirty="0" smtClean="0"/>
          </a:p>
          <a:p>
            <a:pPr marL="0" indent="0">
              <a:buNone/>
            </a:pPr>
            <a:r>
              <a:rPr lang="en-US" b="1" i="1" dirty="0" smtClean="0"/>
              <a:t>	“</a:t>
            </a:r>
            <a:r>
              <a:rPr lang="en-US" b="1" i="1" u="sng" dirty="0" smtClean="0"/>
              <a:t>He that </a:t>
            </a:r>
            <a:r>
              <a:rPr lang="en-US" b="1" i="1" u="sng" dirty="0" err="1" smtClean="0"/>
              <a:t>committeth</a:t>
            </a:r>
            <a:r>
              <a:rPr lang="en-US" b="1" i="1" u="sng" dirty="0" smtClean="0"/>
              <a:t> sin is of the devil</a:t>
            </a:r>
            <a:r>
              <a:rPr lang="en-US" b="1" i="1" dirty="0" smtClean="0"/>
              <a:t>; for 	the devil </a:t>
            </a:r>
            <a:r>
              <a:rPr lang="en-US" b="1" i="1" dirty="0" err="1" smtClean="0"/>
              <a:t>sinneth</a:t>
            </a:r>
            <a:r>
              <a:rPr lang="en-US" b="1" i="1" dirty="0" smtClean="0"/>
              <a:t> from the beginning</a:t>
            </a:r>
            <a:r>
              <a:rPr lang="en-US" i="1" dirty="0" smtClean="0"/>
              <a:t>. </a:t>
            </a:r>
            <a:r>
              <a:rPr lang="en-US" b="1" i="1" u="sng" dirty="0" smtClean="0">
                <a:solidFill>
                  <a:srgbClr val="FF0000"/>
                </a:solidFill>
              </a:rPr>
              <a:t>For </a:t>
            </a:r>
            <a:r>
              <a:rPr lang="en-US" dirty="0" smtClean="0">
                <a:solidFill>
                  <a:srgbClr val="FF0000"/>
                </a:solidFill>
              </a:rPr>
              <a:t>	</a:t>
            </a:r>
            <a:r>
              <a:rPr lang="en-US" b="1" i="1" u="sng" dirty="0" smtClean="0">
                <a:solidFill>
                  <a:srgbClr val="FF0000"/>
                </a:solidFill>
              </a:rPr>
              <a:t>this purpose the Son of God was </a:t>
            </a:r>
            <a:r>
              <a:rPr lang="en-US" dirty="0" smtClean="0">
                <a:solidFill>
                  <a:srgbClr val="FF0000"/>
                </a:solidFill>
              </a:rPr>
              <a:t>	</a:t>
            </a:r>
            <a:r>
              <a:rPr lang="en-US" b="1" i="1" u="sng" dirty="0" smtClean="0">
                <a:solidFill>
                  <a:srgbClr val="FF0000"/>
                </a:solidFill>
              </a:rPr>
              <a:t>manifested, that he might destroy the </a:t>
            </a:r>
            <a:r>
              <a:rPr lang="en-US" dirty="0" smtClean="0">
                <a:solidFill>
                  <a:srgbClr val="FF0000"/>
                </a:solidFill>
              </a:rPr>
              <a:t>	</a:t>
            </a:r>
            <a:r>
              <a:rPr lang="en-US" b="1" i="1" u="sng" dirty="0" smtClean="0">
                <a:solidFill>
                  <a:srgbClr val="FF0000"/>
                </a:solidFill>
              </a:rPr>
              <a:t>works of the devil</a:t>
            </a:r>
            <a:r>
              <a:rPr lang="en-US" b="1" u="sng" dirty="0" smtClean="0">
                <a:solidFill>
                  <a:srgbClr val="FF0000"/>
                </a:solidFill>
              </a:rPr>
              <a:t>.”  </a:t>
            </a:r>
          </a:p>
          <a:p>
            <a:pPr marL="0" indent="0">
              <a:buNone/>
            </a:pPr>
            <a:r>
              <a:rPr lang="en-US" b="1" dirty="0">
                <a:solidFill>
                  <a:srgbClr val="FF0000"/>
                </a:solidFill>
              </a:rPr>
              <a:t> </a:t>
            </a:r>
            <a:r>
              <a:rPr lang="en-US" b="1" dirty="0" smtClean="0">
                <a:solidFill>
                  <a:srgbClr val="FF0000"/>
                </a:solidFill>
              </a:rPr>
              <a:t>   </a:t>
            </a:r>
            <a:r>
              <a:rPr lang="en-US" b="1" u="sng" dirty="0" smtClean="0"/>
              <a:t>I John 3:8</a:t>
            </a:r>
            <a:endParaRPr lang="en-US" b="1" u="sng" dirty="0"/>
          </a:p>
        </p:txBody>
      </p:sp>
    </p:spTree>
    <p:extLst>
      <p:ext uri="{BB962C8B-B14F-4D97-AF65-F5344CB8AC3E}">
        <p14:creationId xmlns:p14="http://schemas.microsoft.com/office/powerpoint/2010/main" val="144447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295400"/>
            <a:ext cx="8915400" cy="5410200"/>
          </a:xfrm>
        </p:spPr>
        <p:txBody>
          <a:bodyPr>
            <a:normAutofit fontScale="77500" lnSpcReduction="20000"/>
          </a:bodyPr>
          <a:lstStyle/>
          <a:p>
            <a:r>
              <a:rPr lang="en-US" b="1" dirty="0" smtClean="0">
                <a:solidFill>
                  <a:srgbClr val="FF0000"/>
                </a:solidFill>
              </a:rPr>
              <a:t>Think of that ----</a:t>
            </a:r>
          </a:p>
          <a:p>
            <a:r>
              <a:rPr lang="en-US" b="1" u="sng" dirty="0" smtClean="0"/>
              <a:t>SIN is SO SERIOUS </a:t>
            </a:r>
            <a:r>
              <a:rPr lang="en-US" b="1" dirty="0">
                <a:solidFill>
                  <a:srgbClr val="0033CC"/>
                </a:solidFill>
              </a:rPr>
              <a:t>t</a:t>
            </a:r>
            <a:r>
              <a:rPr lang="en-US" b="1" dirty="0" smtClean="0">
                <a:solidFill>
                  <a:srgbClr val="0033CC"/>
                </a:solidFill>
              </a:rPr>
              <a:t>hat God would send His Son to Save us from the result of Sin</a:t>
            </a:r>
            <a:r>
              <a:rPr lang="en-US" dirty="0" smtClean="0"/>
              <a:t>.  </a:t>
            </a:r>
          </a:p>
          <a:p>
            <a:pPr marL="0" indent="0">
              <a:buNone/>
            </a:pPr>
            <a:r>
              <a:rPr lang="en-US" dirty="0" smtClean="0"/>
              <a:t>    </a:t>
            </a:r>
            <a:r>
              <a:rPr lang="en-US" b="1" u="sng" dirty="0" smtClean="0"/>
              <a:t>John 3:16</a:t>
            </a:r>
            <a:r>
              <a:rPr lang="en-US" b="1" dirty="0" smtClean="0"/>
              <a:t> </a:t>
            </a:r>
            <a:r>
              <a:rPr lang="en-US" b="1" i="1" dirty="0" smtClean="0">
                <a:solidFill>
                  <a:srgbClr val="FF0000"/>
                </a:solidFill>
              </a:rPr>
              <a:t>“For God </a:t>
            </a:r>
            <a:r>
              <a:rPr lang="en-US" b="1" i="1" u="sng" dirty="0" smtClean="0">
                <a:solidFill>
                  <a:srgbClr val="FF0000"/>
                </a:solidFill>
              </a:rPr>
              <a:t>so loved </a:t>
            </a:r>
            <a:r>
              <a:rPr lang="en-US" b="1" i="1" dirty="0" smtClean="0">
                <a:solidFill>
                  <a:srgbClr val="FF0000"/>
                </a:solidFill>
              </a:rPr>
              <a:t>the world, that </a:t>
            </a:r>
            <a:r>
              <a:rPr lang="en-US" b="1" i="1" u="sng" dirty="0" smtClean="0">
                <a:solidFill>
                  <a:srgbClr val="FF0000"/>
                </a:solidFill>
              </a:rPr>
              <a:t>he gave his only begotten Son</a:t>
            </a:r>
            <a:r>
              <a:rPr lang="en-US" b="1" i="1" dirty="0" smtClean="0">
                <a:solidFill>
                  <a:srgbClr val="FF0000"/>
                </a:solidFill>
              </a:rPr>
              <a:t>, that whosoever believeth in him </a:t>
            </a:r>
            <a:r>
              <a:rPr lang="en-US" b="1" i="1" u="sng" dirty="0" smtClean="0">
                <a:solidFill>
                  <a:srgbClr val="FF0000"/>
                </a:solidFill>
              </a:rPr>
              <a:t>should not </a:t>
            </a:r>
            <a:r>
              <a:rPr lang="en-US" b="1" i="1" u="sng" dirty="0" smtClean="0">
                <a:solidFill>
                  <a:srgbClr val="3333FF"/>
                </a:solidFill>
              </a:rPr>
              <a:t>perish</a:t>
            </a:r>
            <a:r>
              <a:rPr lang="en-US" b="1" i="1" dirty="0" smtClean="0">
                <a:solidFill>
                  <a:srgbClr val="FF0000"/>
                </a:solidFill>
              </a:rPr>
              <a:t>, </a:t>
            </a:r>
            <a:r>
              <a:rPr lang="en-US" b="1" i="1" u="sng" dirty="0" smtClean="0">
                <a:solidFill>
                  <a:srgbClr val="FF0000"/>
                </a:solidFill>
              </a:rPr>
              <a:t>but have everlasting life.”</a:t>
            </a:r>
          </a:p>
          <a:p>
            <a:pPr marL="0" indent="0">
              <a:buNone/>
            </a:pPr>
            <a:endParaRPr lang="en-US" b="1" i="1" u="sng" dirty="0">
              <a:solidFill>
                <a:srgbClr val="FF0000"/>
              </a:solidFill>
            </a:endParaRPr>
          </a:p>
          <a:p>
            <a:r>
              <a:rPr lang="en-US" b="1" i="1" u="sng" dirty="0" smtClean="0">
                <a:solidFill>
                  <a:srgbClr val="FF0000"/>
                </a:solidFill>
              </a:rPr>
              <a:t>Perish</a:t>
            </a:r>
            <a:r>
              <a:rPr lang="en-US" b="1" i="1" dirty="0" smtClean="0">
                <a:solidFill>
                  <a:srgbClr val="FF0000"/>
                </a:solidFill>
              </a:rPr>
              <a:t> - </a:t>
            </a:r>
            <a:r>
              <a:rPr lang="en-US" b="1" dirty="0" err="1" smtClean="0"/>
              <a:t>per·ish</a:t>
            </a:r>
            <a:r>
              <a:rPr lang="en-US" b="1" dirty="0"/>
              <a:t> </a:t>
            </a:r>
            <a:r>
              <a:rPr lang="en-US" b="1" dirty="0" smtClean="0"/>
              <a:t> </a:t>
            </a:r>
            <a:r>
              <a:rPr lang="en-US" dirty="0" smtClean="0">
                <a:effectLst/>
              </a:rPr>
              <a:t>[per-</a:t>
            </a:r>
            <a:r>
              <a:rPr lang="en-US" dirty="0" err="1" smtClean="0">
                <a:effectLst/>
              </a:rPr>
              <a:t>ish</a:t>
            </a:r>
            <a:r>
              <a:rPr lang="en-US" dirty="0" smtClean="0">
                <a:effectLst/>
              </a:rPr>
              <a:t>] </a:t>
            </a:r>
            <a:r>
              <a:rPr lang="en-US" b="1" dirty="0" smtClean="0"/>
              <a:t>World English Dictionary</a:t>
            </a:r>
          </a:p>
          <a:p>
            <a:r>
              <a:rPr lang="en-US" dirty="0" smtClean="0">
                <a:solidFill>
                  <a:srgbClr val="333333"/>
                </a:solidFill>
                <a:effectLst/>
              </a:rPr>
              <a:t>verb</a:t>
            </a:r>
            <a:r>
              <a:rPr lang="en-US" dirty="0" smtClean="0"/>
              <a:t> </a:t>
            </a:r>
            <a:r>
              <a:rPr lang="en-US" dirty="0" smtClean="0">
                <a:solidFill>
                  <a:srgbClr val="333333"/>
                </a:solidFill>
                <a:effectLst/>
              </a:rPr>
              <a:t>(used</a:t>
            </a:r>
            <a:r>
              <a:rPr lang="en-US" dirty="0" smtClean="0"/>
              <a:t> without object) </a:t>
            </a:r>
            <a:r>
              <a:rPr lang="en-US" dirty="0" smtClean="0">
                <a:solidFill>
                  <a:srgbClr val="333333"/>
                </a:solidFill>
                <a:effectLst/>
              </a:rPr>
              <a:t>1.</a:t>
            </a:r>
            <a:r>
              <a:rPr lang="en-US" dirty="0" smtClean="0"/>
              <a:t> </a:t>
            </a:r>
            <a:r>
              <a:rPr lang="en-US" b="1" dirty="0" smtClean="0">
                <a:solidFill>
                  <a:srgbClr val="333333"/>
                </a:solidFill>
                <a:effectLst/>
              </a:rPr>
              <a:t>to</a:t>
            </a:r>
            <a:r>
              <a:rPr lang="en-US" b="1" dirty="0" smtClean="0"/>
              <a:t> die or be </a:t>
            </a:r>
            <a:r>
              <a:rPr lang="en-US" b="1" dirty="0" smtClean="0">
                <a:solidFill>
                  <a:srgbClr val="333333"/>
                </a:solidFill>
                <a:effectLst/>
              </a:rPr>
              <a:t>destroyed</a:t>
            </a:r>
            <a:r>
              <a:rPr lang="en-US" b="1" dirty="0" smtClean="0"/>
              <a:t> </a:t>
            </a:r>
            <a:r>
              <a:rPr lang="en-US" dirty="0" smtClean="0"/>
              <a:t>through violence, privation, etc.: to </a:t>
            </a:r>
            <a:r>
              <a:rPr lang="en-US" dirty="0" smtClean="0">
                <a:solidFill>
                  <a:srgbClr val="333333"/>
                </a:solidFill>
                <a:effectLst/>
              </a:rPr>
              <a:t>perish</a:t>
            </a:r>
            <a:r>
              <a:rPr lang="en-US" dirty="0" smtClean="0"/>
              <a:t> in an </a:t>
            </a:r>
            <a:r>
              <a:rPr lang="en-US" dirty="0" smtClean="0">
                <a:solidFill>
                  <a:srgbClr val="333333"/>
                </a:solidFill>
                <a:effectLst/>
              </a:rPr>
              <a:t>earthquake.</a:t>
            </a:r>
            <a:r>
              <a:rPr lang="en-US" dirty="0" smtClean="0"/>
              <a:t> </a:t>
            </a:r>
          </a:p>
          <a:p>
            <a:r>
              <a:rPr lang="en-US" dirty="0" smtClean="0"/>
              <a:t>2. </a:t>
            </a:r>
            <a:r>
              <a:rPr lang="en-US" b="1" dirty="0" smtClean="0">
                <a:solidFill>
                  <a:srgbClr val="333333"/>
                </a:solidFill>
                <a:effectLst/>
              </a:rPr>
              <a:t>to</a:t>
            </a:r>
            <a:r>
              <a:rPr lang="en-US" b="1" dirty="0" smtClean="0"/>
              <a:t> </a:t>
            </a:r>
            <a:r>
              <a:rPr lang="en-US" b="1" dirty="0" smtClean="0">
                <a:solidFill>
                  <a:srgbClr val="333333"/>
                </a:solidFill>
                <a:effectLst/>
              </a:rPr>
              <a:t>pass</a:t>
            </a:r>
            <a:r>
              <a:rPr lang="en-US" b="1" dirty="0" smtClean="0"/>
              <a:t> away or </a:t>
            </a:r>
            <a:r>
              <a:rPr lang="en-US" b="1" dirty="0" smtClean="0">
                <a:solidFill>
                  <a:srgbClr val="333333"/>
                </a:solidFill>
                <a:effectLst/>
              </a:rPr>
              <a:t>disappear</a:t>
            </a:r>
            <a:r>
              <a:rPr lang="en-US" dirty="0" smtClean="0">
                <a:solidFill>
                  <a:srgbClr val="333333"/>
                </a:solidFill>
                <a:effectLst/>
              </a:rPr>
              <a:t>:</a:t>
            </a:r>
            <a:r>
              <a:rPr lang="en-US" dirty="0" smtClean="0"/>
              <a:t> an age of elegance that has forever </a:t>
            </a:r>
            <a:r>
              <a:rPr lang="en-US" dirty="0" smtClean="0">
                <a:solidFill>
                  <a:srgbClr val="333333"/>
                </a:solidFill>
                <a:effectLst/>
              </a:rPr>
              <a:t>perished.</a:t>
            </a:r>
            <a:r>
              <a:rPr lang="en-US" dirty="0" smtClean="0"/>
              <a:t> </a:t>
            </a:r>
          </a:p>
          <a:p>
            <a:r>
              <a:rPr lang="en-US" dirty="0" smtClean="0"/>
              <a:t>3. </a:t>
            </a:r>
            <a:r>
              <a:rPr lang="en-US" b="1" dirty="0" smtClean="0"/>
              <a:t>to </a:t>
            </a:r>
            <a:r>
              <a:rPr lang="en-US" b="1" dirty="0" smtClean="0">
                <a:solidFill>
                  <a:srgbClr val="333333"/>
                </a:solidFill>
                <a:effectLst/>
              </a:rPr>
              <a:t>suffer</a:t>
            </a:r>
            <a:r>
              <a:rPr lang="en-US" b="1" dirty="0" smtClean="0"/>
              <a:t> </a:t>
            </a:r>
            <a:r>
              <a:rPr lang="en-US" b="1" dirty="0" smtClean="0">
                <a:solidFill>
                  <a:srgbClr val="333333"/>
                </a:solidFill>
                <a:effectLst/>
              </a:rPr>
              <a:t>destruction</a:t>
            </a:r>
            <a:r>
              <a:rPr lang="en-US" b="1" dirty="0" smtClean="0"/>
              <a:t> or </a:t>
            </a:r>
            <a:r>
              <a:rPr lang="en-US" b="1" dirty="0" smtClean="0">
                <a:solidFill>
                  <a:srgbClr val="333333"/>
                </a:solidFill>
                <a:effectLst/>
              </a:rPr>
              <a:t>ruin</a:t>
            </a:r>
            <a:r>
              <a:rPr lang="en-US" dirty="0" smtClean="0">
                <a:solidFill>
                  <a:srgbClr val="333333"/>
                </a:solidFill>
                <a:effectLst/>
              </a:rPr>
              <a:t>:</a:t>
            </a:r>
            <a:r>
              <a:rPr lang="en-US" dirty="0" smtClean="0"/>
              <a:t> </a:t>
            </a:r>
            <a:r>
              <a:rPr lang="en-US" dirty="0" smtClean="0">
                <a:solidFill>
                  <a:srgbClr val="333333"/>
                </a:solidFill>
                <a:effectLst/>
              </a:rPr>
              <a:t>His</a:t>
            </a:r>
            <a:r>
              <a:rPr lang="en-US" dirty="0" smtClean="0"/>
              <a:t> </a:t>
            </a:r>
            <a:r>
              <a:rPr lang="en-US" dirty="0" smtClean="0">
                <a:solidFill>
                  <a:srgbClr val="333333"/>
                </a:solidFill>
                <a:effectLst/>
              </a:rPr>
              <a:t>valuable</a:t>
            </a:r>
            <a:r>
              <a:rPr lang="en-US" dirty="0" smtClean="0"/>
              <a:t> paintings perished in the fire. </a:t>
            </a:r>
          </a:p>
          <a:p>
            <a:r>
              <a:rPr lang="en-US" dirty="0" smtClean="0"/>
              <a:t>4. </a:t>
            </a:r>
            <a:r>
              <a:rPr lang="en-US" b="1" dirty="0" smtClean="0"/>
              <a:t>to suffer spiritual </a:t>
            </a:r>
            <a:r>
              <a:rPr lang="en-US" b="1" dirty="0" smtClean="0">
                <a:solidFill>
                  <a:srgbClr val="333333"/>
                </a:solidFill>
                <a:effectLst/>
              </a:rPr>
              <a:t>death</a:t>
            </a:r>
            <a:r>
              <a:rPr lang="en-US" dirty="0" smtClean="0">
                <a:solidFill>
                  <a:srgbClr val="333333"/>
                </a:solidFill>
                <a:effectLst/>
              </a:rPr>
              <a:t>:</a:t>
            </a:r>
            <a:r>
              <a:rPr lang="en-US" dirty="0" smtClean="0"/>
              <a:t> Save </a:t>
            </a:r>
            <a:r>
              <a:rPr lang="en-US" dirty="0" smtClean="0">
                <a:solidFill>
                  <a:srgbClr val="333333"/>
                </a:solidFill>
                <a:effectLst/>
              </a:rPr>
              <a:t>us,</a:t>
            </a:r>
            <a:r>
              <a:rPr lang="en-US" dirty="0" smtClean="0"/>
              <a:t> </a:t>
            </a:r>
            <a:r>
              <a:rPr lang="en-US" dirty="0" smtClean="0">
                <a:solidFill>
                  <a:srgbClr val="333333"/>
                </a:solidFill>
                <a:effectLst/>
              </a:rPr>
              <a:t>lest</a:t>
            </a:r>
            <a:r>
              <a:rPr lang="en-US" dirty="0" smtClean="0"/>
              <a:t> </a:t>
            </a:r>
            <a:r>
              <a:rPr lang="en-US" dirty="0" smtClean="0">
                <a:solidFill>
                  <a:srgbClr val="333333"/>
                </a:solidFill>
                <a:effectLst/>
              </a:rPr>
              <a:t>we</a:t>
            </a:r>
            <a:r>
              <a:rPr lang="en-US" dirty="0" smtClean="0"/>
              <a:t> </a:t>
            </a:r>
            <a:r>
              <a:rPr lang="en-US" dirty="0" smtClean="0">
                <a:solidFill>
                  <a:srgbClr val="333333"/>
                </a:solidFill>
                <a:effectLst/>
              </a:rPr>
              <a:t>perish.</a:t>
            </a:r>
            <a:r>
              <a:rPr lang="en-US" dirty="0" smtClean="0"/>
              <a:t> </a:t>
            </a:r>
          </a:p>
          <a:p>
            <a:pPr marL="0" indent="0">
              <a:buNone/>
            </a:pPr>
            <a:endParaRPr lang="en-US" b="1" i="1" u="sng" dirty="0">
              <a:solidFill>
                <a:srgbClr val="FF0000"/>
              </a:solidFill>
            </a:endParaRPr>
          </a:p>
        </p:txBody>
      </p:sp>
    </p:spTree>
    <p:extLst>
      <p:ext uri="{BB962C8B-B14F-4D97-AF65-F5344CB8AC3E}">
        <p14:creationId xmlns:p14="http://schemas.microsoft.com/office/powerpoint/2010/main" val="3605899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Because it is </a:t>
            </a:r>
            <a:r>
              <a:rPr lang="en-US" b="1" dirty="0" smtClean="0"/>
              <a:t>SO SERIOUS </a:t>
            </a:r>
            <a:r>
              <a:rPr lang="en-US" dirty="0" smtClean="0"/>
              <a:t>– God has set in place  </a:t>
            </a:r>
            <a:r>
              <a:rPr lang="en-US" b="1" dirty="0" smtClean="0"/>
              <a:t>WATCHMEN</a:t>
            </a:r>
            <a:r>
              <a:rPr lang="en-US" dirty="0" smtClean="0"/>
              <a:t> </a:t>
            </a:r>
          </a:p>
          <a:p>
            <a:endParaRPr lang="en-US" dirty="0"/>
          </a:p>
          <a:p>
            <a:r>
              <a:rPr lang="en-US" dirty="0" smtClean="0"/>
              <a:t>God impressed such </a:t>
            </a:r>
          </a:p>
          <a:p>
            <a:pPr marL="0" indent="0">
              <a:buNone/>
            </a:pPr>
            <a:r>
              <a:rPr lang="en-US" dirty="0"/>
              <a:t> </a:t>
            </a:r>
            <a:r>
              <a:rPr lang="en-US" dirty="0" smtClean="0"/>
              <a:t>   news upon Ezekiel</a:t>
            </a:r>
          </a:p>
          <a:p>
            <a:pPr marL="0" indent="0">
              <a:buNone/>
            </a:pPr>
            <a:r>
              <a:rPr lang="en-US" dirty="0" smtClean="0"/>
              <a:t>    in </a:t>
            </a:r>
            <a:r>
              <a:rPr lang="en-US" b="1" u="sng" dirty="0" smtClean="0"/>
              <a:t>Ezekiel 3 &amp; 33:2-9</a:t>
            </a:r>
            <a:endParaRPr lang="en-US" b="1" u="sng" dirty="0"/>
          </a:p>
        </p:txBody>
      </p:sp>
      <p:pic>
        <p:nvPicPr>
          <p:cNvPr id="4" name="Picture 2" descr="C:\Users\Gavin\AppData\Local\Microsoft\Windows\Temporary Internet Files\Content.IE5\ZC2LUI4Z\MM900295165[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324884" y="2209800"/>
            <a:ext cx="3657600" cy="2891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969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839200" cy="5105400"/>
          </a:xfrm>
        </p:spPr>
        <p:txBody>
          <a:bodyPr>
            <a:normAutofit/>
          </a:bodyPr>
          <a:lstStyle/>
          <a:p>
            <a:r>
              <a:rPr lang="en-US" dirty="0" smtClean="0"/>
              <a:t>There are Watchman within the Church (which Israel represents to us). </a:t>
            </a:r>
            <a:r>
              <a:rPr lang="en-US" b="1" dirty="0" smtClean="0">
                <a:solidFill>
                  <a:srgbClr val="3333FF"/>
                </a:solidFill>
              </a:rPr>
              <a:t>Elders, Preachers and Members</a:t>
            </a:r>
          </a:p>
          <a:p>
            <a:pPr marL="0" indent="0">
              <a:buNone/>
            </a:pPr>
            <a:endParaRPr lang="en-US" dirty="0" smtClean="0"/>
          </a:p>
          <a:p>
            <a:r>
              <a:rPr lang="en-US" dirty="0" smtClean="0"/>
              <a:t>It is an extended duty as watchman regarding  the world overall.</a:t>
            </a:r>
          </a:p>
          <a:p>
            <a:pPr marL="0" indent="0">
              <a:buNone/>
            </a:pPr>
            <a:endParaRPr lang="en-US" dirty="0" smtClean="0"/>
          </a:p>
          <a:p>
            <a:r>
              <a:rPr lang="en-US" dirty="0" smtClean="0"/>
              <a:t>But of course that is  - if we ourselves are following God as we should be doing.</a:t>
            </a:r>
            <a:endParaRPr lang="en-US" dirty="0"/>
          </a:p>
        </p:txBody>
      </p:sp>
    </p:spTree>
    <p:extLst>
      <p:ext uri="{BB962C8B-B14F-4D97-AF65-F5344CB8AC3E}">
        <p14:creationId xmlns:p14="http://schemas.microsoft.com/office/powerpoint/2010/main" val="566141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“WATCHMEN”!</a:t>
            </a:r>
            <a:endParaRPr lang="en-US" dirty="0"/>
          </a:p>
        </p:txBody>
      </p:sp>
      <p:sp>
        <p:nvSpPr>
          <p:cNvPr id="3" name="Content Placeholder 2"/>
          <p:cNvSpPr>
            <a:spLocks noGrp="1"/>
          </p:cNvSpPr>
          <p:nvPr>
            <p:ph idx="1"/>
          </p:nvPr>
        </p:nvSpPr>
        <p:spPr>
          <a:xfrm>
            <a:off x="152400" y="1600200"/>
            <a:ext cx="8763000" cy="4876800"/>
          </a:xfrm>
        </p:spPr>
        <p:txBody>
          <a:bodyPr>
            <a:normAutofit fontScale="85000" lnSpcReduction="10000"/>
          </a:bodyPr>
          <a:lstStyle/>
          <a:p>
            <a:r>
              <a:rPr lang="en-US" dirty="0" smtClean="0"/>
              <a:t>God has called Ezekiel to “warn” the people of Israel regarding their </a:t>
            </a:r>
            <a:r>
              <a:rPr lang="en-US" b="1" dirty="0" smtClean="0"/>
              <a:t>SINS.</a:t>
            </a:r>
          </a:p>
          <a:p>
            <a:r>
              <a:rPr lang="en-US" b="1" dirty="0" smtClean="0"/>
              <a:t>Ezekiel 1:1 Now it came to pass in the thirtieth year, in the fourth [month], in the fifth [day] of the month, as I [was] among the captives by the river of </a:t>
            </a:r>
            <a:r>
              <a:rPr lang="en-US" b="1" dirty="0" err="1" smtClean="0"/>
              <a:t>Chebar</a:t>
            </a:r>
            <a:r>
              <a:rPr lang="en-US" b="1" dirty="0" smtClean="0"/>
              <a:t>, [that] the heavens were opened, and I saw visions of God.</a:t>
            </a:r>
          </a:p>
          <a:p>
            <a:r>
              <a:rPr lang="en-US" b="1" dirty="0" smtClean="0"/>
              <a:t>Ezekiel 1:2   In the fifth [day] of the month, which [was] the fifth year of king </a:t>
            </a:r>
            <a:r>
              <a:rPr lang="en-US" b="1" dirty="0" err="1" smtClean="0"/>
              <a:t>Jehoiachin's</a:t>
            </a:r>
            <a:r>
              <a:rPr lang="en-US" b="1" dirty="0" smtClean="0"/>
              <a:t> captivity,  (</a:t>
            </a:r>
            <a:r>
              <a:rPr lang="en-US" sz="2100" b="1" dirty="0" smtClean="0"/>
              <a:t>70 yrs. Babylonian)</a:t>
            </a:r>
          </a:p>
          <a:p>
            <a:r>
              <a:rPr lang="en-US" b="1" dirty="0" smtClean="0"/>
              <a:t>Ezekiel 1:3   The word of the LORD came expressly unto Ezekiel the priest, the son of </a:t>
            </a:r>
            <a:r>
              <a:rPr lang="en-US" b="1" dirty="0" err="1" smtClean="0"/>
              <a:t>Buzi</a:t>
            </a:r>
            <a:r>
              <a:rPr lang="en-US" b="1" dirty="0" smtClean="0"/>
              <a:t>, in the land of the Chaldeans by the river </a:t>
            </a:r>
            <a:r>
              <a:rPr lang="en-US" b="1" dirty="0" err="1" smtClean="0"/>
              <a:t>Chebar</a:t>
            </a:r>
            <a:r>
              <a:rPr lang="en-US" b="1" dirty="0" smtClean="0"/>
              <a:t>; and the hand of the LORD was there upon him. </a:t>
            </a:r>
            <a:endParaRPr lang="en-US" b="1" dirty="0"/>
          </a:p>
        </p:txBody>
      </p:sp>
    </p:spTree>
    <p:extLst>
      <p:ext uri="{BB962C8B-B14F-4D97-AF65-F5344CB8AC3E}">
        <p14:creationId xmlns:p14="http://schemas.microsoft.com/office/powerpoint/2010/main" val="4162302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4698</TotalTime>
  <Words>2201</Words>
  <Application>Microsoft Office PowerPoint</Application>
  <PresentationFormat>On-screen Show (4:3)</PresentationFormat>
  <Paragraphs>145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Welcome to our Services</vt:lpstr>
      <vt:lpstr>WE ARE “WATCHMEN”!</vt:lpstr>
      <vt:lpstr>WE ARE “WATCHMEN”!</vt:lpstr>
      <vt:lpstr>WE ARE “WATCHMEN”! </vt:lpstr>
      <vt:lpstr>WE ARE “WATCHMEN”! </vt:lpstr>
      <vt:lpstr>WE ARE “WATCHMEN”!</vt:lpstr>
      <vt:lpstr>WE ARE “WATCHMEN”!</vt:lpstr>
      <vt:lpstr>WE ARE “WATCHMEN”!</vt:lpstr>
      <vt:lpstr>WE ARE “WATCHMEN”!</vt:lpstr>
      <vt:lpstr>WE ARE “WATCHMEN”!</vt:lpstr>
      <vt:lpstr>WE ARE “WATCHMEN”!</vt:lpstr>
      <vt:lpstr>WE ARE “WATCHMEN”!</vt:lpstr>
      <vt:lpstr>WE ARE “WATCHMEN”!</vt:lpstr>
      <vt:lpstr>WE ARE “WATCHMEN”!</vt:lpstr>
      <vt:lpstr>WE ARE “WATCHMEN”!</vt:lpstr>
      <vt:lpstr>WE ARE “WATCHMEN”!</vt:lpstr>
      <vt:lpstr>WE ARE “WATCHMEN”!</vt:lpstr>
      <vt:lpstr>PowerPoint Presentation</vt:lpstr>
      <vt:lpstr>WE ARE “WATCHMEN”!</vt:lpstr>
      <vt:lpstr>WE ARE “WATCHMEN”!</vt:lpstr>
      <vt:lpstr>WE ARE “WATCHMEN”!</vt:lpstr>
      <vt:lpstr>WE ARE “WATCHMEN”!</vt:lpstr>
      <vt:lpstr>WE ARE “WATCHMEN”!</vt:lpstr>
      <vt:lpstr>WE ARE “WATCHMEN”!</vt:lpstr>
      <vt:lpstr>WE ARE “WATCHMEN”!</vt:lpstr>
      <vt:lpstr>WE ARE “WATCHMEN”!</vt:lpstr>
      <vt:lpstr>Conclusion</vt:lpstr>
      <vt:lpstr>WE ARE “WATCHMEN”!</vt:lpstr>
      <vt:lpstr>What Must You Do to Be Saved?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“WATCHMEN”!</dc:title>
  <dc:creator>Gavin</dc:creator>
  <cp:lastModifiedBy>Gavin</cp:lastModifiedBy>
  <cp:revision>24</cp:revision>
  <dcterms:created xsi:type="dcterms:W3CDTF">2012-01-12T16:37:56Z</dcterms:created>
  <dcterms:modified xsi:type="dcterms:W3CDTF">2012-01-15T22:56:10Z</dcterms:modified>
</cp:coreProperties>
</file>